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61" r:id="rId6"/>
    <p:sldId id="297" r:id="rId7"/>
    <p:sldId id="257" r:id="rId8"/>
    <p:sldId id="300" r:id="rId9"/>
    <p:sldId id="267" r:id="rId10"/>
    <p:sldId id="271" r:id="rId11"/>
    <p:sldId id="275" r:id="rId12"/>
    <p:sldId id="264" r:id="rId13"/>
    <p:sldId id="298" r:id="rId14"/>
    <p:sldId id="299" r:id="rId15"/>
    <p:sldId id="262" r:id="rId16"/>
    <p:sldId id="301" r:id="rId17"/>
    <p:sldId id="268" r:id="rId18"/>
    <p:sldId id="277" r:id="rId19"/>
    <p:sldId id="278" r:id="rId20"/>
    <p:sldId id="279" r:id="rId21"/>
    <p:sldId id="276" r:id="rId22"/>
    <p:sldId id="280" r:id="rId23"/>
    <p:sldId id="283" r:id="rId24"/>
    <p:sldId id="259" r:id="rId25"/>
    <p:sldId id="285" r:id="rId26"/>
    <p:sldId id="295" r:id="rId27"/>
    <p:sldId id="291" r:id="rId28"/>
    <p:sldId id="290" r:id="rId29"/>
    <p:sldId id="292" r:id="rId30"/>
    <p:sldId id="296" r:id="rId31"/>
    <p:sldId id="303" r:id="rId32"/>
    <p:sldId id="302" r:id="rId33"/>
    <p:sldId id="265" r:id="rId34"/>
    <p:sldId id="304" r:id="rId35"/>
    <p:sldId id="3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95E"/>
    <a:srgbClr val="7F7F7F"/>
    <a:srgbClr val="404040"/>
    <a:srgbClr val="A6A6A6"/>
    <a:srgbClr val="F2F2F2"/>
    <a:srgbClr val="BFBFBF"/>
    <a:srgbClr val="E37777"/>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3827"/>
  </p:normalViewPr>
  <p:slideViewPr>
    <p:cSldViewPr snapToGrid="0" showGuides="1">
      <p:cViewPr varScale="1">
        <p:scale>
          <a:sx n="119" d="100"/>
          <a:sy n="119" d="100"/>
        </p:scale>
        <p:origin x="296" y="184"/>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7F7F7F"/>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C15-4FB2-9A47-7A8B2E07B7A1}"/>
            </c:ext>
          </c:extLst>
        </c:ser>
        <c:ser>
          <c:idx val="1"/>
          <c:order val="1"/>
          <c:tx>
            <c:strRef>
              <c:f>Sheet1!$C$1</c:f>
              <c:strCache>
                <c:ptCount val="1"/>
                <c:pt idx="0">
                  <c:v>Series 2</c:v>
                </c:pt>
              </c:strCache>
            </c:strRef>
          </c:tx>
          <c:spPr>
            <a:solidFill>
              <a:srgbClr val="404040"/>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6C15-4FB2-9A47-7A8B2E07B7A1}"/>
            </c:ext>
          </c:extLst>
        </c:ser>
        <c:ser>
          <c:idx val="2"/>
          <c:order val="2"/>
          <c:tx>
            <c:strRef>
              <c:f>Sheet1!$D$1</c:f>
              <c:strCache>
                <c:ptCount val="1"/>
                <c:pt idx="0">
                  <c:v>Series 3</c:v>
                </c:pt>
              </c:strCache>
            </c:strRef>
          </c:tx>
          <c:spPr>
            <a:solidFill>
              <a:srgbClr val="CE295E"/>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6C15-4FB2-9A47-7A8B2E07B7A1}"/>
            </c:ext>
          </c:extLst>
        </c:ser>
        <c:dLbls>
          <c:showLegendKey val="0"/>
          <c:showVal val="0"/>
          <c:showCatName val="0"/>
          <c:showSerName val="0"/>
          <c:showPercent val="0"/>
          <c:showBubbleSize val="0"/>
        </c:dLbls>
        <c:gapWidth val="100"/>
        <c:axId val="799106480"/>
        <c:axId val="799110008"/>
      </c:barChart>
      <c:catAx>
        <c:axId val="799106480"/>
        <c:scaling>
          <c:orientation val="minMax"/>
        </c:scaling>
        <c:delete val="1"/>
        <c:axPos val="l"/>
        <c:numFmt formatCode="General" sourceLinked="1"/>
        <c:majorTickMark val="none"/>
        <c:minorTickMark val="none"/>
        <c:tickLblPos val="nextTo"/>
        <c:crossAx val="799110008"/>
        <c:crosses val="autoZero"/>
        <c:auto val="1"/>
        <c:lblAlgn val="ctr"/>
        <c:lblOffset val="100"/>
        <c:noMultiLvlLbl val="0"/>
      </c:catAx>
      <c:valAx>
        <c:axId val="799110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7F7F7F">
                <a:alpha val="80000"/>
              </a:srgbClr>
            </a:solidFill>
            <a:ln cap="rnd">
              <a:noFill/>
              <a:round/>
            </a:ln>
            <a:effectLst/>
          </c:spPr>
          <c:dPt>
            <c:idx val="0"/>
            <c:bubble3D val="0"/>
            <c:spPr>
              <a:solidFill>
                <a:srgbClr val="7F7F7F">
                  <a:alpha val="80000"/>
                </a:srgbClr>
              </a:solidFill>
              <a:ln cap="rnd">
                <a:noFill/>
                <a:round/>
              </a:ln>
              <a:effectLst/>
            </c:spPr>
            <c:extLst>
              <c:ext xmlns:c16="http://schemas.microsoft.com/office/drawing/2014/chart" uri="{C3380CC4-5D6E-409C-BE32-E72D297353CC}">
                <c16:uniqueId val="{00000001-CB4F-4C60-BFE1-0CC7B2CE5587}"/>
              </c:ext>
            </c:extLst>
          </c:dPt>
          <c:dPt>
            <c:idx val="1"/>
            <c:bubble3D val="0"/>
            <c:extLst>
              <c:ext xmlns:c16="http://schemas.microsoft.com/office/drawing/2014/chart" uri="{C3380CC4-5D6E-409C-BE32-E72D297353CC}">
                <c16:uniqueId val="{00000003-CB4F-4C60-BFE1-0CC7B2CE5587}"/>
              </c:ext>
            </c:extLst>
          </c:dPt>
          <c:dPt>
            <c:idx val="2"/>
            <c:bubble3D val="0"/>
            <c:extLst>
              <c:ext xmlns:c16="http://schemas.microsoft.com/office/drawing/2014/chart" uri="{C3380CC4-5D6E-409C-BE32-E72D297353CC}">
                <c16:uniqueId val="{00000005-CB4F-4C60-BFE1-0CC7B2CE5587}"/>
              </c:ext>
            </c:extLst>
          </c:dPt>
          <c:dPt>
            <c:idx val="3"/>
            <c:bubble3D val="0"/>
            <c:extLst>
              <c:ext xmlns:c16="http://schemas.microsoft.com/office/drawing/2014/chart" uri="{C3380CC4-5D6E-409C-BE32-E72D297353CC}">
                <c16:uniqueId val="{00000007-CB4F-4C60-BFE1-0CC7B2CE5587}"/>
              </c:ext>
            </c:extLst>
          </c:dPt>
          <c:dPt>
            <c:idx val="4"/>
            <c:bubble3D val="0"/>
            <c:extLst>
              <c:ext xmlns:c16="http://schemas.microsoft.com/office/drawing/2014/chart" uri="{C3380CC4-5D6E-409C-BE32-E72D297353CC}">
                <c16:uniqueId val="{00000009-CB4F-4C60-BFE1-0CC7B2CE5587}"/>
              </c:ext>
            </c:extLst>
          </c:dPt>
          <c:dPt>
            <c:idx val="5"/>
            <c:bubble3D val="0"/>
            <c:extLst>
              <c:ext xmlns:c16="http://schemas.microsoft.com/office/drawing/2014/chart" uri="{C3380CC4-5D6E-409C-BE32-E72D297353CC}">
                <c16:uniqueId val="{0000000B-CB4F-4C60-BFE1-0CC7B2CE5587}"/>
              </c:ext>
            </c:extLst>
          </c:dPt>
          <c:dPt>
            <c:idx val="6"/>
            <c:bubble3D val="0"/>
            <c:extLst>
              <c:ext xmlns:c16="http://schemas.microsoft.com/office/drawing/2014/chart" uri="{C3380CC4-5D6E-409C-BE32-E72D297353CC}">
                <c16:uniqueId val="{0000000D-CB4F-4C60-BFE1-0CC7B2CE5587}"/>
              </c:ext>
            </c:extLst>
          </c:dPt>
          <c:dPt>
            <c:idx val="7"/>
            <c:bubble3D val="0"/>
            <c:extLst>
              <c:ext xmlns:c16="http://schemas.microsoft.com/office/drawing/2014/chart" uri="{C3380CC4-5D6E-409C-BE32-E72D297353CC}">
                <c16:uniqueId val="{0000000F-CB4F-4C60-BFE1-0CC7B2CE5587}"/>
              </c:ext>
            </c:extLst>
          </c:dPt>
          <c:dPt>
            <c:idx val="8"/>
            <c:bubble3D val="0"/>
            <c:extLst>
              <c:ext xmlns:c16="http://schemas.microsoft.com/office/drawing/2014/chart" uri="{C3380CC4-5D6E-409C-BE32-E72D297353CC}">
                <c16:uniqueId val="{00000011-CB4F-4C60-BFE1-0CC7B2CE5587}"/>
              </c:ext>
            </c:extLst>
          </c:dPt>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Sheet1!$B$2:$B$10</c:f>
              <c:numCache>
                <c:formatCode>General</c:formatCode>
                <c:ptCount val="9"/>
                <c:pt idx="0">
                  <c:v>20</c:v>
                </c:pt>
                <c:pt idx="1">
                  <c:v>30</c:v>
                </c:pt>
                <c:pt idx="2">
                  <c:v>40</c:v>
                </c:pt>
                <c:pt idx="3">
                  <c:v>15</c:v>
                </c:pt>
                <c:pt idx="4">
                  <c:v>20</c:v>
                </c:pt>
                <c:pt idx="5">
                  <c:v>40</c:v>
                </c:pt>
                <c:pt idx="6">
                  <c:v>50</c:v>
                </c:pt>
                <c:pt idx="7">
                  <c:v>45</c:v>
                </c:pt>
                <c:pt idx="8">
                  <c:v>30</c:v>
                </c:pt>
              </c:numCache>
            </c:numRef>
          </c:val>
          <c:extLst>
            <c:ext xmlns:c16="http://schemas.microsoft.com/office/drawing/2014/chart" uri="{C3380CC4-5D6E-409C-BE32-E72D297353CC}">
              <c16:uniqueId val="{00000012-CB4F-4C60-BFE1-0CC7B2CE5587}"/>
            </c:ext>
          </c:extLst>
        </c:ser>
        <c:ser>
          <c:idx val="1"/>
          <c:order val="1"/>
          <c:tx>
            <c:strRef>
              <c:f>Sheet1!$C$1</c:f>
              <c:strCache>
                <c:ptCount val="1"/>
                <c:pt idx="0">
                  <c:v>Series 2</c:v>
                </c:pt>
              </c:strCache>
            </c:strRef>
          </c:tx>
          <c:spPr>
            <a:solidFill>
              <a:srgbClr val="404040">
                <a:alpha val="80000"/>
              </a:srgbClr>
            </a:solidFill>
            <a:ln w="25400">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Sheet1!$C$2:$C$10</c:f>
              <c:numCache>
                <c:formatCode>General</c:formatCode>
                <c:ptCount val="9"/>
                <c:pt idx="0">
                  <c:v>10</c:v>
                </c:pt>
                <c:pt idx="1">
                  <c:v>30</c:v>
                </c:pt>
                <c:pt idx="2">
                  <c:v>15</c:v>
                </c:pt>
                <c:pt idx="3">
                  <c:v>40</c:v>
                </c:pt>
                <c:pt idx="4">
                  <c:v>20</c:v>
                </c:pt>
                <c:pt idx="5">
                  <c:v>35</c:v>
                </c:pt>
                <c:pt idx="6">
                  <c:v>60</c:v>
                </c:pt>
                <c:pt idx="7">
                  <c:v>10</c:v>
                </c:pt>
                <c:pt idx="8">
                  <c:v>40</c:v>
                </c:pt>
              </c:numCache>
            </c:numRef>
          </c:val>
          <c:extLst>
            <c:ext xmlns:c16="http://schemas.microsoft.com/office/drawing/2014/chart" uri="{C3380CC4-5D6E-409C-BE32-E72D297353CC}">
              <c16:uniqueId val="{00000012-0B3E-459A-88E5-8316EF667C98}"/>
            </c:ext>
          </c:extLst>
        </c:ser>
        <c:ser>
          <c:idx val="2"/>
          <c:order val="2"/>
          <c:tx>
            <c:strRef>
              <c:f>Sheet1!$D$1</c:f>
              <c:strCache>
                <c:ptCount val="1"/>
                <c:pt idx="0">
                  <c:v>Series 3</c:v>
                </c:pt>
              </c:strCache>
            </c:strRef>
          </c:tx>
          <c:spPr>
            <a:solidFill>
              <a:srgbClr val="CE295E">
                <a:alpha val="80000"/>
              </a:srgbClr>
            </a:solidFill>
            <a:ln>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Sheet1!$D$2:$D$10</c:f>
              <c:numCache>
                <c:formatCode>General</c:formatCode>
                <c:ptCount val="9"/>
                <c:pt idx="0">
                  <c:v>15</c:v>
                </c:pt>
                <c:pt idx="1">
                  <c:v>20</c:v>
                </c:pt>
                <c:pt idx="2">
                  <c:v>25</c:v>
                </c:pt>
                <c:pt idx="3">
                  <c:v>20</c:v>
                </c:pt>
                <c:pt idx="4">
                  <c:v>5</c:v>
                </c:pt>
                <c:pt idx="5">
                  <c:v>25</c:v>
                </c:pt>
                <c:pt idx="6">
                  <c:v>30</c:v>
                </c:pt>
                <c:pt idx="7">
                  <c:v>30</c:v>
                </c:pt>
                <c:pt idx="8">
                  <c:v>45</c:v>
                </c:pt>
              </c:numCache>
            </c:numRef>
          </c:val>
          <c:extLst>
            <c:ext xmlns:c16="http://schemas.microsoft.com/office/drawing/2014/chart" uri="{C3380CC4-5D6E-409C-BE32-E72D297353CC}">
              <c16:uniqueId val="{00000013-0B3E-459A-88E5-8316EF667C98}"/>
            </c:ext>
          </c:extLst>
        </c:ser>
        <c:dLbls>
          <c:showLegendKey val="0"/>
          <c:showVal val="0"/>
          <c:showCatName val="0"/>
          <c:showSerName val="0"/>
          <c:showPercent val="0"/>
          <c:showBubbleSize val="0"/>
        </c:dLbls>
        <c:axId val="799104128"/>
        <c:axId val="799104520"/>
      </c:areaChart>
      <c:catAx>
        <c:axId val="799104128"/>
        <c:scaling>
          <c:orientation val="minMax"/>
        </c:scaling>
        <c:delete val="1"/>
        <c:axPos val="b"/>
        <c:numFmt formatCode="h:mm\ AM/PM" sourceLinked="1"/>
        <c:majorTickMark val="out"/>
        <c:minorTickMark val="none"/>
        <c:tickLblPos val="nextTo"/>
        <c:crossAx val="799104520"/>
        <c:crosses val="autoZero"/>
        <c:auto val="1"/>
        <c:lblAlgn val="ctr"/>
        <c:lblOffset val="100"/>
        <c:noMultiLvlLbl val="0"/>
      </c:catAx>
      <c:valAx>
        <c:axId val="7991045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9104128"/>
        <c:crosses val="autoZero"/>
        <c:crossBetween val="midCat"/>
      </c:valAx>
      <c:spPr>
        <a:noFill/>
        <a:ln cap="rnd">
          <a:noFill/>
        </a:ln>
        <a:effectLst>
          <a:softEdge rad="0"/>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accent2">
                  <a:lumMod val="85000"/>
                </a:schemeClr>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0.71</c:v>
                </c:pt>
                <c:pt idx="1">
                  <c:v>0.28999999999999998</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accent1">
                  <a:lumMod val="85000"/>
                </a:schemeClr>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accent2">
                  <a:lumMod val="85000"/>
                </a:schemeClr>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accent2">
                  <a:lumMod val="85000"/>
                </a:schemeClr>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12/14/21</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12/14/21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30</a:t>
            </a:fld>
            <a:endParaRPr lang="en-US" dirty="0"/>
          </a:p>
        </p:txBody>
      </p:sp>
    </p:spTree>
    <p:extLst>
      <p:ext uri="{BB962C8B-B14F-4D97-AF65-F5344CB8AC3E}">
        <p14:creationId xmlns:p14="http://schemas.microsoft.com/office/powerpoint/2010/main" val="283444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31</a:t>
            </a:fld>
            <a:endParaRPr lang="en-US" dirty="0"/>
          </a:p>
        </p:txBody>
      </p:sp>
    </p:spTree>
    <p:extLst>
      <p:ext uri="{BB962C8B-B14F-4D97-AF65-F5344CB8AC3E}">
        <p14:creationId xmlns:p14="http://schemas.microsoft.com/office/powerpoint/2010/main" val="2911946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32</a:t>
            </a:fld>
            <a:endParaRPr lang="en-US" dirty="0"/>
          </a:p>
        </p:txBody>
      </p:sp>
    </p:spTree>
    <p:extLst>
      <p:ext uri="{BB962C8B-B14F-4D97-AF65-F5344CB8AC3E}">
        <p14:creationId xmlns:p14="http://schemas.microsoft.com/office/powerpoint/2010/main" val="149198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data was collected via a survey on Amazon Mechanical Turk. The survey describes different driving scenarios including the destination, current time, weather, passenger, etc., and then ask the person whether he will accept the coupon if he is the driver.</a:t>
            </a:r>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Bar (feature meaning: how many times do you go to a bar every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CoffeeHouse</a:t>
            </a:r>
            <a:r>
              <a:rPr lang="en-US" sz="1200" kern="1200" dirty="0">
                <a:solidFill>
                  <a:schemeClr val="tx1"/>
                </a:solidFill>
                <a:effectLst/>
                <a:latin typeface="+mn-lt"/>
                <a:ea typeface="+mn-ea"/>
                <a:cs typeface="+mn-cs"/>
              </a:rPr>
              <a:t> (feature meaning: how many times do you go to a coffeehouse every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CarryAway</a:t>
            </a:r>
            <a:r>
              <a:rPr lang="en-US" dirty="0">
                <a:effectLst/>
              </a:rPr>
              <a:t>  </a:t>
            </a:r>
            <a:r>
              <a:rPr lang="en-US" sz="1200" kern="1200" dirty="0">
                <a:solidFill>
                  <a:schemeClr val="tx1"/>
                </a:solidFill>
                <a:effectLst/>
                <a:latin typeface="+mn-lt"/>
                <a:ea typeface="+mn-ea"/>
                <a:cs typeface="+mn-cs"/>
              </a:rPr>
              <a:t>(feature meaning: how many times do you get take-away food every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RestaurantLessThan20:</a:t>
            </a:r>
            <a:r>
              <a:rPr lang="en-US" dirty="0">
                <a:effectLst/>
              </a:rPr>
              <a:t>  </a:t>
            </a:r>
            <a:r>
              <a:rPr lang="en-US" sz="1200" kern="1200" dirty="0">
                <a:solidFill>
                  <a:schemeClr val="tx1"/>
                </a:solidFill>
                <a:effectLst/>
                <a:latin typeface="+mn-lt"/>
                <a:ea typeface="+mn-ea"/>
                <a:cs typeface="+mn-cs"/>
              </a:rPr>
              <a:t>(feature meaning: how many times do you go to a restaurant with an average expense per person of less than $20 every month?)</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Restaurant20To50:</a:t>
            </a:r>
            <a:r>
              <a:rPr lang="en-US" dirty="0">
                <a:effectLst/>
              </a:rPr>
              <a:t>  </a:t>
            </a:r>
            <a:r>
              <a:rPr lang="en-US" sz="1200" kern="1200" dirty="0">
                <a:solidFill>
                  <a:schemeClr val="tx1"/>
                </a:solidFill>
                <a:effectLst/>
                <a:latin typeface="+mn-lt"/>
                <a:ea typeface="+mn-ea"/>
                <a:cs typeface="+mn-cs"/>
              </a:rPr>
              <a:t>(feature meaning: how many times do you go to a restaurant with average expense per person of $20 - $50 every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toCoupon_GEQ15min:</a:t>
            </a:r>
            <a:r>
              <a:rPr lang="en-US" dirty="0">
                <a:effectLst/>
              </a:rPr>
              <a:t> </a:t>
            </a:r>
            <a:r>
              <a:rPr lang="en-US" sz="1200" kern="1200" dirty="0">
                <a:solidFill>
                  <a:schemeClr val="tx1"/>
                </a:solidFill>
                <a:effectLst/>
                <a:latin typeface="+mn-lt"/>
                <a:ea typeface="+mn-ea"/>
                <a:cs typeface="+mn-cs"/>
              </a:rPr>
              <a:t>feature meaning: driving distance to the restaurant/bar for using the coupon is greater than 15 minutes)</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toCoupon_GEQ25min:</a:t>
            </a:r>
            <a:r>
              <a:rPr lang="en-US" dirty="0">
                <a:effectLst/>
              </a:rPr>
              <a:t>  </a:t>
            </a:r>
            <a:r>
              <a:rPr lang="en-US" sz="1200" kern="1200" dirty="0">
                <a:solidFill>
                  <a:schemeClr val="tx1"/>
                </a:solidFill>
                <a:effectLst/>
                <a:latin typeface="+mn-lt"/>
                <a:ea typeface="+mn-ea"/>
                <a:cs typeface="+mn-cs"/>
              </a:rPr>
              <a:t>(feature meaning: driving distance to the restaurant/bar for using the coupon is greater than 25 minutes)</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direction_same</a:t>
            </a:r>
            <a:r>
              <a:rPr lang="en-US" sz="1200"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(feature meaning: whether the restaurant/bar is in the same direction as your current destination)</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direction_opp</a:t>
            </a:r>
            <a:r>
              <a:rPr lang="en-US" sz="1200"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(feature meaning: whether the restaurant/bar is in the same direction as your current destination)</a:t>
            </a:r>
            <a:r>
              <a:rPr lang="en-US" dirty="0">
                <a:effectLst/>
              </a:rPr>
              <a:t>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131574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17511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12</a:t>
            </a:fld>
            <a:endParaRPr lang="en-US" dirty="0"/>
          </a:p>
        </p:txBody>
      </p:sp>
    </p:spTree>
    <p:extLst>
      <p:ext uri="{BB962C8B-B14F-4D97-AF65-F5344CB8AC3E}">
        <p14:creationId xmlns:p14="http://schemas.microsoft.com/office/powerpoint/2010/main" val="299294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21</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26</a:t>
            </a:fld>
            <a:endParaRPr lang="en-US" dirty="0"/>
          </a:p>
        </p:txBody>
      </p:sp>
    </p:spTree>
    <p:extLst>
      <p:ext uri="{BB962C8B-B14F-4D97-AF65-F5344CB8AC3E}">
        <p14:creationId xmlns:p14="http://schemas.microsoft.com/office/powerpoint/2010/main" val="923064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kaggle.com/rijinbaby/analysis-in-vehicle-coupon-recommendation/report#random-forest" TargetMode="External"/><Relationship Id="rId4" Type="http://schemas.openxmlformats.org/officeDocument/2006/relationships/hyperlink" Target="https://archive.ics.uci.edu/ml/datasets/in-vehicle+coupon+recommenda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2" y="3110456"/>
            <a:ext cx="3304076" cy="646331"/>
          </a:xfrm>
          <a:prstGeom prst="rect">
            <a:avLst/>
          </a:prstGeom>
          <a:noFill/>
        </p:spPr>
        <p:txBody>
          <a:bodyPr wrap="square" rtlCol="0" anchor="ctr">
            <a:spAutoFit/>
          </a:bodyPr>
          <a:lstStyle/>
          <a:p>
            <a:pPr algn="ctr" rtl="1"/>
            <a:r>
              <a:rPr lang="en-US" sz="3600" dirty="0">
                <a:solidFill>
                  <a:schemeClr val="bg1"/>
                </a:solidFill>
                <a:latin typeface="+mj-lt"/>
              </a:rPr>
              <a:t>SAS COUPON</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a:extLst>
              <a:ext uri="{FF2B5EF4-FFF2-40B4-BE49-F238E27FC236}">
                <a16:creationId xmlns:a16="http://schemas.microsoft.com/office/drawing/2014/main" id="{3BCC445D-99BF-4BD6-A87A-9AB46C82F7C1}"/>
              </a:ext>
            </a:extLst>
          </p:cNvPr>
          <p:cNvSpPr txBox="1"/>
          <p:nvPr/>
        </p:nvSpPr>
        <p:spPr>
          <a:xfrm>
            <a:off x="3524250" y="3679109"/>
            <a:ext cx="5143500" cy="338554"/>
          </a:xfrm>
          <a:prstGeom prst="rect">
            <a:avLst/>
          </a:prstGeom>
          <a:noFill/>
        </p:spPr>
        <p:txBody>
          <a:bodyPr wrap="square" rtlCol="0" anchor="ctr">
            <a:spAutoFit/>
          </a:bodyPr>
          <a:lstStyle/>
          <a:p>
            <a:pPr algn="ctr"/>
            <a:r>
              <a:rPr lang="en-US" sz="1600" dirty="0">
                <a:solidFill>
                  <a:schemeClr val="bg1"/>
                </a:solidFill>
              </a:rPr>
              <a:t>-Project of Data Science- </a:t>
            </a:r>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a:xfrm>
            <a:off x="838199" y="471788"/>
            <a:ext cx="10515600" cy="498598"/>
          </a:xfrm>
        </p:spPr>
        <p:txBody>
          <a:bodyPr/>
          <a:lstStyle/>
          <a:p>
            <a:r>
              <a:rPr lang="en-US" dirty="0"/>
              <a:t>Pre-Processing</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10</a:t>
            </a:fld>
            <a:endParaRPr lang="en-US" dirty="0"/>
          </a:p>
        </p:txBody>
      </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1094654" y="1577182"/>
            <a:ext cx="3419021" cy="4755000"/>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Most data type of features object !!!</a:t>
              </a: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2475552"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2660496"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0" name="Group 179">
            <a:extLst>
              <a:ext uri="{FF2B5EF4-FFF2-40B4-BE49-F238E27FC236}">
                <a16:creationId xmlns:a16="http://schemas.microsoft.com/office/drawing/2014/main" id="{93572988-C7FB-5D46-A036-DAEBA8083748}"/>
              </a:ext>
              <a:ext uri="{C183D7F6-B498-43B3-948B-1728B52AA6E4}">
                <adec:decorative xmlns:adec="http://schemas.microsoft.com/office/drawing/2017/decorative" val="1"/>
              </a:ext>
            </a:extLst>
          </p:cNvPr>
          <p:cNvGrpSpPr/>
          <p:nvPr/>
        </p:nvGrpSpPr>
        <p:grpSpPr>
          <a:xfrm>
            <a:off x="6756149" y="1579270"/>
            <a:ext cx="3419021" cy="4755000"/>
            <a:chOff x="304800" y="1577182"/>
            <a:chExt cx="3419021" cy="2214588"/>
          </a:xfrm>
          <a:effectLst>
            <a:outerShdw blurRad="50800" dist="38100" dir="5400000" algn="t" rotWithShape="0">
              <a:prstClr val="black">
                <a:alpha val="20000"/>
              </a:prstClr>
            </a:outerShdw>
          </a:effectLst>
        </p:grpSpPr>
        <p:sp>
          <p:nvSpPr>
            <p:cNvPr id="181" name="Rectangle 180">
              <a:extLst>
                <a:ext uri="{FF2B5EF4-FFF2-40B4-BE49-F238E27FC236}">
                  <a16:creationId xmlns:a16="http://schemas.microsoft.com/office/drawing/2014/main" id="{88575E3D-0A21-434F-AD18-9F05E136B7F8}"/>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2" name="Rectangle 181">
              <a:extLst>
                <a:ext uri="{FF2B5EF4-FFF2-40B4-BE49-F238E27FC236}">
                  <a16:creationId xmlns:a16="http://schemas.microsoft.com/office/drawing/2014/main" id="{F859D2E9-7CF7-F24A-8BAF-400AE7811D61}"/>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Now looks fine </a:t>
              </a:r>
              <a:r>
                <a:rPr lang="en-US" dirty="0">
                  <a:solidFill>
                    <a:schemeClr val="tx1">
                      <a:lumMod val="75000"/>
                      <a:lumOff val="25000"/>
                    </a:schemeClr>
                  </a:solidFill>
                  <a:sym typeface="Wingdings" pitchFamily="2" charset="2"/>
                </a:rPr>
                <a:t></a:t>
              </a:r>
              <a:endParaRPr lang="en-US" dirty="0">
                <a:solidFill>
                  <a:schemeClr val="tx1">
                    <a:lumMod val="75000"/>
                    <a:lumOff val="25000"/>
                  </a:schemeClr>
                </a:solidFill>
              </a:endParaRPr>
            </a:p>
          </p:txBody>
        </p:sp>
      </p:grpSp>
      <p:grpSp>
        <p:nvGrpSpPr>
          <p:cNvPr id="195" name="Group 194" descr="This is an icon of a credit card. ">
            <a:extLst>
              <a:ext uri="{FF2B5EF4-FFF2-40B4-BE49-F238E27FC236}">
                <a16:creationId xmlns:a16="http://schemas.microsoft.com/office/drawing/2014/main" id="{0EF938B8-2CF5-9A4D-A54A-16A54058B400}"/>
              </a:ext>
            </a:extLst>
          </p:cNvPr>
          <p:cNvGrpSpPr/>
          <p:nvPr/>
        </p:nvGrpSpPr>
        <p:grpSpPr>
          <a:xfrm>
            <a:off x="10099901" y="1527995"/>
            <a:ext cx="68262" cy="85725"/>
            <a:chOff x="944563" y="2024063"/>
            <a:chExt cx="68262" cy="85725"/>
          </a:xfrm>
          <a:solidFill>
            <a:schemeClr val="bg1"/>
          </a:solidFill>
        </p:grpSpPr>
        <p:sp>
          <p:nvSpPr>
            <p:cNvPr id="206" name="Rectangle 434">
              <a:extLst>
                <a:ext uri="{FF2B5EF4-FFF2-40B4-BE49-F238E27FC236}">
                  <a16:creationId xmlns:a16="http://schemas.microsoft.com/office/drawing/2014/main" id="{2967722B-A250-B541-8637-ACE1A7F0939C}"/>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435">
              <a:extLst>
                <a:ext uri="{FF2B5EF4-FFF2-40B4-BE49-F238E27FC236}">
                  <a16:creationId xmlns:a16="http://schemas.microsoft.com/office/drawing/2014/main" id="{CC22FE37-EB46-9349-BAE5-E32AD8879E6D}"/>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436">
              <a:extLst>
                <a:ext uri="{FF2B5EF4-FFF2-40B4-BE49-F238E27FC236}">
                  <a16:creationId xmlns:a16="http://schemas.microsoft.com/office/drawing/2014/main" id="{FE42BBF6-16F6-7040-8D87-0720E97C2D9D}"/>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437">
              <a:extLst>
                <a:ext uri="{FF2B5EF4-FFF2-40B4-BE49-F238E27FC236}">
                  <a16:creationId xmlns:a16="http://schemas.microsoft.com/office/drawing/2014/main" id="{7819D595-39FD-F148-8521-2C990CE2B130}"/>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438">
              <a:extLst>
                <a:ext uri="{FF2B5EF4-FFF2-40B4-BE49-F238E27FC236}">
                  <a16:creationId xmlns:a16="http://schemas.microsoft.com/office/drawing/2014/main" id="{83C2153C-AD5A-8244-A4F8-81721E138155}"/>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Rectangle 439">
              <a:extLst>
                <a:ext uri="{FF2B5EF4-FFF2-40B4-BE49-F238E27FC236}">
                  <a16:creationId xmlns:a16="http://schemas.microsoft.com/office/drawing/2014/main" id="{2D5D24EE-7FFB-1541-87D6-D296D0D9DFD1}"/>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440">
              <a:extLst>
                <a:ext uri="{FF2B5EF4-FFF2-40B4-BE49-F238E27FC236}">
                  <a16:creationId xmlns:a16="http://schemas.microsoft.com/office/drawing/2014/main" id="{65D8DB58-7CEE-F740-9A8C-2DE5D5F9205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Rectangle 441">
              <a:extLst>
                <a:ext uri="{FF2B5EF4-FFF2-40B4-BE49-F238E27FC236}">
                  <a16:creationId xmlns:a16="http://schemas.microsoft.com/office/drawing/2014/main" id="{FCE9F909-4907-B948-8A33-940F8DB2D019}"/>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442">
              <a:extLst>
                <a:ext uri="{FF2B5EF4-FFF2-40B4-BE49-F238E27FC236}">
                  <a16:creationId xmlns:a16="http://schemas.microsoft.com/office/drawing/2014/main" id="{13C4343A-67EC-0F44-B33A-E54590341D83}"/>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Rectangle 443">
              <a:extLst>
                <a:ext uri="{FF2B5EF4-FFF2-40B4-BE49-F238E27FC236}">
                  <a16:creationId xmlns:a16="http://schemas.microsoft.com/office/drawing/2014/main" id="{30DAF7F7-F005-9B4E-AE5C-607926E28FCC}"/>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444">
              <a:extLst>
                <a:ext uri="{FF2B5EF4-FFF2-40B4-BE49-F238E27FC236}">
                  <a16:creationId xmlns:a16="http://schemas.microsoft.com/office/drawing/2014/main" id="{AE747B12-9013-494E-A5A4-D69F944BBA16}"/>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Rectangle 445">
              <a:extLst>
                <a:ext uri="{FF2B5EF4-FFF2-40B4-BE49-F238E27FC236}">
                  <a16:creationId xmlns:a16="http://schemas.microsoft.com/office/drawing/2014/main" id="{36DC83F2-08D7-D548-8AC7-A3B0A251EDEB}"/>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446">
              <a:extLst>
                <a:ext uri="{FF2B5EF4-FFF2-40B4-BE49-F238E27FC236}">
                  <a16:creationId xmlns:a16="http://schemas.microsoft.com/office/drawing/2014/main" id="{C0A211A9-BE77-B549-BAE4-3A20AF38958C}"/>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Rectangle 447">
              <a:extLst>
                <a:ext uri="{FF2B5EF4-FFF2-40B4-BE49-F238E27FC236}">
                  <a16:creationId xmlns:a16="http://schemas.microsoft.com/office/drawing/2014/main" id="{EE6E94AD-F8E8-3841-BB36-527D8874B7FD}"/>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Rectangle 448">
              <a:extLst>
                <a:ext uri="{FF2B5EF4-FFF2-40B4-BE49-F238E27FC236}">
                  <a16:creationId xmlns:a16="http://schemas.microsoft.com/office/drawing/2014/main" id="{491727E3-B38D-574F-A35A-387E24221CBB}"/>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Rectangle 449">
              <a:extLst>
                <a:ext uri="{FF2B5EF4-FFF2-40B4-BE49-F238E27FC236}">
                  <a16:creationId xmlns:a16="http://schemas.microsoft.com/office/drawing/2014/main" id="{D167D6FE-CC70-5745-8B8F-488A2166EE4D}"/>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Oval 121">
            <a:extLst>
              <a:ext uri="{FF2B5EF4-FFF2-40B4-BE49-F238E27FC236}">
                <a16:creationId xmlns:a16="http://schemas.microsoft.com/office/drawing/2014/main" id="{44382338-2EB2-AA47-AFEC-2083B95F0479}"/>
              </a:ext>
              <a:ext uri="{C183D7F6-B498-43B3-948B-1728B52AA6E4}">
                <adec:decorative xmlns:adec="http://schemas.microsoft.com/office/drawing/2017/decorative" val="1"/>
              </a:ext>
            </a:extLst>
          </p:cNvPr>
          <p:cNvSpPr/>
          <p:nvPr/>
        </p:nvSpPr>
        <p:spPr>
          <a:xfrm>
            <a:off x="8134115" y="1275582"/>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coins.">
            <a:extLst>
              <a:ext uri="{FF2B5EF4-FFF2-40B4-BE49-F238E27FC236}">
                <a16:creationId xmlns:a16="http://schemas.microsoft.com/office/drawing/2014/main" id="{00C9C497-6930-9343-9441-6F0380367625}"/>
              </a:ext>
            </a:extLst>
          </p:cNvPr>
          <p:cNvGrpSpPr/>
          <p:nvPr/>
        </p:nvGrpSpPr>
        <p:grpSpPr>
          <a:xfrm>
            <a:off x="8319058" y="1472431"/>
            <a:ext cx="287338" cy="263526"/>
            <a:chOff x="3171825" y="1368425"/>
            <a:chExt cx="287338" cy="263526"/>
          </a:xfrm>
          <a:solidFill>
            <a:schemeClr val="bg1"/>
          </a:solidFill>
        </p:grpSpPr>
        <p:sp>
          <p:nvSpPr>
            <p:cNvPr id="124" name="Freeform 466">
              <a:extLst>
                <a:ext uri="{FF2B5EF4-FFF2-40B4-BE49-F238E27FC236}">
                  <a16:creationId xmlns:a16="http://schemas.microsoft.com/office/drawing/2014/main" id="{367E17C2-0EA5-7F40-8479-04D02CABE334}"/>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467">
              <a:extLst>
                <a:ext uri="{FF2B5EF4-FFF2-40B4-BE49-F238E27FC236}">
                  <a16:creationId xmlns:a16="http://schemas.microsoft.com/office/drawing/2014/main" id="{F0B557EE-B008-F543-B79E-18542E22567F}"/>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468">
              <a:extLst>
                <a:ext uri="{FF2B5EF4-FFF2-40B4-BE49-F238E27FC236}">
                  <a16:creationId xmlns:a16="http://schemas.microsoft.com/office/drawing/2014/main" id="{6C061041-0555-8941-9D17-26AAC326AC19}"/>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469">
              <a:extLst>
                <a:ext uri="{FF2B5EF4-FFF2-40B4-BE49-F238E27FC236}">
                  <a16:creationId xmlns:a16="http://schemas.microsoft.com/office/drawing/2014/main" id="{3C3F15B9-A529-C14A-B912-7EF314184078}"/>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470">
              <a:extLst>
                <a:ext uri="{FF2B5EF4-FFF2-40B4-BE49-F238E27FC236}">
                  <a16:creationId xmlns:a16="http://schemas.microsoft.com/office/drawing/2014/main" id="{8C093ED5-2BF3-BA4A-9918-82F1D6EB99E4}"/>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471">
              <a:extLst>
                <a:ext uri="{FF2B5EF4-FFF2-40B4-BE49-F238E27FC236}">
                  <a16:creationId xmlns:a16="http://schemas.microsoft.com/office/drawing/2014/main" id="{A88D85A7-7BFC-6540-AA2B-A76E4A63E23D}"/>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472">
              <a:extLst>
                <a:ext uri="{FF2B5EF4-FFF2-40B4-BE49-F238E27FC236}">
                  <a16:creationId xmlns:a16="http://schemas.microsoft.com/office/drawing/2014/main" id="{51E9B754-D1F3-324E-AAF1-F01A55F8814E}"/>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73">
              <a:extLst>
                <a:ext uri="{FF2B5EF4-FFF2-40B4-BE49-F238E27FC236}">
                  <a16:creationId xmlns:a16="http://schemas.microsoft.com/office/drawing/2014/main" id="{EA6E4B18-236B-5B44-81C7-54C08B8613DC}"/>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74">
              <a:extLst>
                <a:ext uri="{FF2B5EF4-FFF2-40B4-BE49-F238E27FC236}">
                  <a16:creationId xmlns:a16="http://schemas.microsoft.com/office/drawing/2014/main" id="{1E964493-707F-1B43-8D40-DC5DCCBA94E6}"/>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75">
              <a:extLst>
                <a:ext uri="{FF2B5EF4-FFF2-40B4-BE49-F238E27FC236}">
                  <a16:creationId xmlns:a16="http://schemas.microsoft.com/office/drawing/2014/main" id="{C53FCE18-D486-8C42-84F8-68FD5DC84CFA}"/>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476">
              <a:extLst>
                <a:ext uri="{FF2B5EF4-FFF2-40B4-BE49-F238E27FC236}">
                  <a16:creationId xmlns:a16="http://schemas.microsoft.com/office/drawing/2014/main" id="{AED55AB1-8DC5-F140-885F-2341D1C9ADAB}"/>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478">
              <a:extLst>
                <a:ext uri="{FF2B5EF4-FFF2-40B4-BE49-F238E27FC236}">
                  <a16:creationId xmlns:a16="http://schemas.microsoft.com/office/drawing/2014/main" id="{ABB6464A-3D1F-C748-9AEF-35690CCB3D2B}"/>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79">
              <a:extLst>
                <a:ext uri="{FF2B5EF4-FFF2-40B4-BE49-F238E27FC236}">
                  <a16:creationId xmlns:a16="http://schemas.microsoft.com/office/drawing/2014/main" id="{704510C9-D220-9E4F-83B7-FF0AADA71BC5}"/>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480">
              <a:extLst>
                <a:ext uri="{FF2B5EF4-FFF2-40B4-BE49-F238E27FC236}">
                  <a16:creationId xmlns:a16="http://schemas.microsoft.com/office/drawing/2014/main" id="{65855EDF-34D6-C743-B1F2-0F6453FCFC21}"/>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81">
              <a:extLst>
                <a:ext uri="{FF2B5EF4-FFF2-40B4-BE49-F238E27FC236}">
                  <a16:creationId xmlns:a16="http://schemas.microsoft.com/office/drawing/2014/main" id="{DB1C6CC0-2F5A-E04F-A6EA-CA7B520C633D}"/>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82">
              <a:extLst>
                <a:ext uri="{FF2B5EF4-FFF2-40B4-BE49-F238E27FC236}">
                  <a16:creationId xmlns:a16="http://schemas.microsoft.com/office/drawing/2014/main" id="{E0862E3B-476A-534B-B8DA-290C95FBA44B}"/>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483">
              <a:extLst>
                <a:ext uri="{FF2B5EF4-FFF2-40B4-BE49-F238E27FC236}">
                  <a16:creationId xmlns:a16="http://schemas.microsoft.com/office/drawing/2014/main" id="{BEDD5BAF-96FE-7140-86EA-468BDBC098A8}"/>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484">
              <a:extLst>
                <a:ext uri="{FF2B5EF4-FFF2-40B4-BE49-F238E27FC236}">
                  <a16:creationId xmlns:a16="http://schemas.microsoft.com/office/drawing/2014/main" id="{4246ED71-6B95-9649-A285-05CB26F25240}"/>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485">
              <a:extLst>
                <a:ext uri="{FF2B5EF4-FFF2-40B4-BE49-F238E27FC236}">
                  <a16:creationId xmlns:a16="http://schemas.microsoft.com/office/drawing/2014/main" id="{938BD962-BABA-514E-BDA6-A7EABAA6C784}"/>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486">
              <a:extLst>
                <a:ext uri="{FF2B5EF4-FFF2-40B4-BE49-F238E27FC236}">
                  <a16:creationId xmlns:a16="http://schemas.microsoft.com/office/drawing/2014/main" id="{DCE7C264-8D58-6042-BF28-DD12E0891A65}"/>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487">
              <a:extLst>
                <a:ext uri="{FF2B5EF4-FFF2-40B4-BE49-F238E27FC236}">
                  <a16:creationId xmlns:a16="http://schemas.microsoft.com/office/drawing/2014/main" id="{5129E2E0-0A88-9E45-B4CD-A6D9F49F1007}"/>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488">
              <a:extLst>
                <a:ext uri="{FF2B5EF4-FFF2-40B4-BE49-F238E27FC236}">
                  <a16:creationId xmlns:a16="http://schemas.microsoft.com/office/drawing/2014/main" id="{7E471FFE-74A0-464F-A927-07DF5B3DF47C}"/>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489">
              <a:extLst>
                <a:ext uri="{FF2B5EF4-FFF2-40B4-BE49-F238E27FC236}">
                  <a16:creationId xmlns:a16="http://schemas.microsoft.com/office/drawing/2014/main" id="{D2582B0C-EBDA-BB43-A77B-BCE165DB410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490">
              <a:extLst>
                <a:ext uri="{FF2B5EF4-FFF2-40B4-BE49-F238E27FC236}">
                  <a16:creationId xmlns:a16="http://schemas.microsoft.com/office/drawing/2014/main" id="{64A59F99-D21D-4941-8FE7-1F3E192E6008}"/>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491">
              <a:extLst>
                <a:ext uri="{FF2B5EF4-FFF2-40B4-BE49-F238E27FC236}">
                  <a16:creationId xmlns:a16="http://schemas.microsoft.com/office/drawing/2014/main" id="{25CD5601-6765-5A42-A15F-CB06FC81BC1A}"/>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492">
              <a:extLst>
                <a:ext uri="{FF2B5EF4-FFF2-40B4-BE49-F238E27FC236}">
                  <a16:creationId xmlns:a16="http://schemas.microsoft.com/office/drawing/2014/main" id="{4DFAE9F0-E4AA-9A44-9FD2-9B9308E120E9}"/>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493">
              <a:extLst>
                <a:ext uri="{FF2B5EF4-FFF2-40B4-BE49-F238E27FC236}">
                  <a16:creationId xmlns:a16="http://schemas.microsoft.com/office/drawing/2014/main" id="{8FB99BC0-1A2D-AB4D-9B9E-723F9710FD87}"/>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494">
              <a:extLst>
                <a:ext uri="{FF2B5EF4-FFF2-40B4-BE49-F238E27FC236}">
                  <a16:creationId xmlns:a16="http://schemas.microsoft.com/office/drawing/2014/main" id="{679620D4-B4AE-CB43-BCBE-02846AA8BF23}"/>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495">
              <a:extLst>
                <a:ext uri="{FF2B5EF4-FFF2-40B4-BE49-F238E27FC236}">
                  <a16:creationId xmlns:a16="http://schemas.microsoft.com/office/drawing/2014/main" id="{A98AB944-00E6-7144-A73B-F7286617E02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496">
              <a:extLst>
                <a:ext uri="{FF2B5EF4-FFF2-40B4-BE49-F238E27FC236}">
                  <a16:creationId xmlns:a16="http://schemas.microsoft.com/office/drawing/2014/main" id="{62BCFFD4-6BAE-B843-931C-484904535CA7}"/>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9" name="Picture 8" descr="Table&#10;&#10;Description automatically generated">
            <a:extLst>
              <a:ext uri="{FF2B5EF4-FFF2-40B4-BE49-F238E27FC236}">
                <a16:creationId xmlns:a16="http://schemas.microsoft.com/office/drawing/2014/main" id="{1BEDCA02-B00A-5242-9426-CB6294338DB2}"/>
              </a:ext>
            </a:extLst>
          </p:cNvPr>
          <p:cNvPicPr>
            <a:picLocks noChangeAspect="1"/>
          </p:cNvPicPr>
          <p:nvPr/>
        </p:nvPicPr>
        <p:blipFill rotWithShape="1">
          <a:blip r:embed="rId3">
            <a:extLst>
              <a:ext uri="{28A0092B-C50C-407E-A947-70E740481C1C}">
                <a14:useLocalDpi xmlns:a14="http://schemas.microsoft.com/office/drawing/2010/main" val="0"/>
              </a:ext>
            </a:extLst>
          </a:blip>
          <a:srcRect t="11623"/>
          <a:stretch/>
        </p:blipFill>
        <p:spPr>
          <a:xfrm>
            <a:off x="1305428" y="1922126"/>
            <a:ext cx="2970344" cy="3684140"/>
          </a:xfrm>
          <a:prstGeom prst="rect">
            <a:avLst/>
          </a:prstGeom>
        </p:spPr>
      </p:pic>
      <p:pic>
        <p:nvPicPr>
          <p:cNvPr id="44" name="Picture 43" descr="Table&#10;&#10;Description automatically generated">
            <a:extLst>
              <a:ext uri="{FF2B5EF4-FFF2-40B4-BE49-F238E27FC236}">
                <a16:creationId xmlns:a16="http://schemas.microsoft.com/office/drawing/2014/main" id="{3681BF57-531E-DC44-93D6-9E8390F7E5C5}"/>
              </a:ext>
            </a:extLst>
          </p:cNvPr>
          <p:cNvPicPr>
            <a:picLocks noChangeAspect="1"/>
          </p:cNvPicPr>
          <p:nvPr/>
        </p:nvPicPr>
        <p:blipFill rotWithShape="1">
          <a:blip r:embed="rId4">
            <a:extLst>
              <a:ext uri="{28A0092B-C50C-407E-A947-70E740481C1C}">
                <a14:useLocalDpi xmlns:a14="http://schemas.microsoft.com/office/drawing/2010/main" val="0"/>
              </a:ext>
            </a:extLst>
          </a:blip>
          <a:srcRect t="432" r="8393"/>
          <a:stretch/>
        </p:blipFill>
        <p:spPr>
          <a:xfrm>
            <a:off x="6944825" y="1979956"/>
            <a:ext cx="3038654" cy="3668212"/>
          </a:xfrm>
          <a:prstGeom prst="rect">
            <a:avLst/>
          </a:prstGeom>
        </p:spPr>
      </p:pic>
    </p:spTree>
    <p:extLst>
      <p:ext uri="{BB962C8B-B14F-4D97-AF65-F5344CB8AC3E}">
        <p14:creationId xmlns:p14="http://schemas.microsoft.com/office/powerpoint/2010/main" val="338055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A799-15D1-4675-B741-EFFE4C63BC04}"/>
              </a:ext>
            </a:extLst>
          </p:cNvPr>
          <p:cNvSpPr>
            <a:spLocks noGrp="1"/>
          </p:cNvSpPr>
          <p:nvPr>
            <p:ph type="title"/>
          </p:nvPr>
        </p:nvSpPr>
        <p:spPr>
          <a:xfrm>
            <a:off x="838200" y="2971952"/>
            <a:ext cx="10515600" cy="914096"/>
          </a:xfrm>
        </p:spPr>
        <p:txBody>
          <a:bodyPr/>
          <a:lstStyle/>
          <a:p>
            <a:r>
              <a:rPr lang="en-US" sz="6600" dirty="0"/>
              <a:t>visualization :</a:t>
            </a:r>
          </a:p>
        </p:txBody>
      </p:sp>
      <p:sp>
        <p:nvSpPr>
          <p:cNvPr id="3" name="Footer Placeholder 2">
            <a:extLst>
              <a:ext uri="{FF2B5EF4-FFF2-40B4-BE49-F238E27FC236}">
                <a16:creationId xmlns:a16="http://schemas.microsoft.com/office/drawing/2014/main" id="{91FF8A95-4F20-4DB1-ACEC-4381CFB507B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A3D1EEE-D021-4D52-9B93-B5C560B5DD6D}"/>
              </a:ext>
            </a:extLst>
          </p:cNvPr>
          <p:cNvSpPr>
            <a:spLocks noGrp="1"/>
          </p:cNvSpPr>
          <p:nvPr>
            <p:ph type="sldNum" sz="quarter" idx="12"/>
          </p:nvPr>
        </p:nvSpPr>
        <p:spPr/>
        <p:txBody>
          <a:bodyPr/>
          <a:lstStyle/>
          <a:p>
            <a:fld id="{0FD50806-BABF-4915-9689-3B9956D1C75C}" type="slidenum">
              <a:rPr lang="en-US" smtClean="0"/>
              <a:pPr/>
              <a:t>11</a:t>
            </a:fld>
            <a:endParaRPr lang="en-US" dirty="0"/>
          </a:p>
        </p:txBody>
      </p:sp>
    </p:spTree>
    <p:extLst>
      <p:ext uri="{BB962C8B-B14F-4D97-AF65-F5344CB8AC3E}">
        <p14:creationId xmlns:p14="http://schemas.microsoft.com/office/powerpoint/2010/main" val="126126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12</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descr="This is a chart. ">
            <a:extLst>
              <a:ext uri="{FF2B5EF4-FFF2-40B4-BE49-F238E27FC236}">
                <a16:creationId xmlns:a16="http://schemas.microsoft.com/office/drawing/2014/main" id="{198D5520-0D79-462C-A3B1-F44A5A874706}"/>
              </a:ext>
            </a:extLst>
          </p:cNvPr>
          <p:cNvGraphicFramePr/>
          <p:nvPr>
            <p:extLst>
              <p:ext uri="{D42A27DB-BD31-4B8C-83A1-F6EECF244321}">
                <p14:modId xmlns:p14="http://schemas.microsoft.com/office/powerpoint/2010/main" val="7011223"/>
              </p:ext>
            </p:extLst>
          </p:nvPr>
        </p:nvGraphicFramePr>
        <p:xfrm>
          <a:off x="514801" y="3041634"/>
          <a:ext cx="11162399" cy="3213100"/>
        </p:xfrm>
        <a:graphic>
          <a:graphicData uri="http://schemas.openxmlformats.org/drawingml/2006/chart">
            <c:chart xmlns:c="http://schemas.openxmlformats.org/drawingml/2006/chart" xmlns:r="http://schemas.openxmlformats.org/officeDocument/2006/relationships" r:id="rId3"/>
          </a:graphicData>
        </a:graphic>
      </p:graphicFrame>
      <p:sp>
        <p:nvSpPr>
          <p:cNvPr id="146" name="Rectangle 145">
            <a:extLst>
              <a:ext uri="{FF2B5EF4-FFF2-40B4-BE49-F238E27FC236}">
                <a16:creationId xmlns:a16="http://schemas.microsoft.com/office/drawing/2014/main" id="{32504C12-5601-3449-A8BF-E8564034928C}"/>
              </a:ext>
              <a:ext uri="{C183D7F6-B498-43B3-948B-1728B52AA6E4}">
                <adec:decorative xmlns:adec="http://schemas.microsoft.com/office/drawing/2017/decorative" val="1"/>
              </a:ext>
            </a:extLst>
          </p:cNvPr>
          <p:cNvSpPr/>
          <p:nvPr/>
        </p:nvSpPr>
        <p:spPr>
          <a:xfrm>
            <a:off x="0" y="200221"/>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a:xfrm>
            <a:off x="838200" y="762485"/>
            <a:ext cx="10515600" cy="498598"/>
          </a:xfrm>
        </p:spPr>
        <p:txBody>
          <a:bodyPr/>
          <a:lstStyle/>
          <a:p>
            <a:r>
              <a:rPr lang="en-US" dirty="0"/>
              <a:t>visualization</a:t>
            </a:r>
          </a:p>
        </p:txBody>
      </p:sp>
      <p:sp>
        <p:nvSpPr>
          <p:cNvPr id="9" name="Title 1">
            <a:extLst>
              <a:ext uri="{FF2B5EF4-FFF2-40B4-BE49-F238E27FC236}">
                <a16:creationId xmlns:a16="http://schemas.microsoft.com/office/drawing/2014/main" id="{729EBE5D-BB10-6940-8F13-8257B75A7707}"/>
              </a:ext>
            </a:extLst>
          </p:cNvPr>
          <p:cNvSpPr txBox="1">
            <a:spLocks/>
          </p:cNvSpPr>
          <p:nvPr/>
        </p:nvSpPr>
        <p:spPr>
          <a:xfrm>
            <a:off x="528435" y="2192802"/>
            <a:ext cx="10515600" cy="4985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dirty="0"/>
              <a:t>Attached in the image file</a:t>
            </a:r>
          </a:p>
        </p:txBody>
      </p:sp>
    </p:spTree>
    <p:extLst>
      <p:ext uri="{BB962C8B-B14F-4D97-AF65-F5344CB8AC3E}">
        <p14:creationId xmlns:p14="http://schemas.microsoft.com/office/powerpoint/2010/main" val="14077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A799-15D1-4675-B741-EFFE4C63BC04}"/>
              </a:ext>
            </a:extLst>
          </p:cNvPr>
          <p:cNvSpPr>
            <a:spLocks noGrp="1"/>
          </p:cNvSpPr>
          <p:nvPr>
            <p:ph type="title"/>
          </p:nvPr>
        </p:nvSpPr>
        <p:spPr>
          <a:xfrm>
            <a:off x="838200" y="2971952"/>
            <a:ext cx="10515600" cy="914096"/>
          </a:xfrm>
        </p:spPr>
        <p:txBody>
          <a:bodyPr/>
          <a:lstStyle/>
          <a:p>
            <a:r>
              <a:rPr lang="en-US" sz="6600" dirty="0"/>
              <a:t>Modeling:</a:t>
            </a:r>
          </a:p>
        </p:txBody>
      </p:sp>
      <p:sp>
        <p:nvSpPr>
          <p:cNvPr id="3" name="Footer Placeholder 2">
            <a:extLst>
              <a:ext uri="{FF2B5EF4-FFF2-40B4-BE49-F238E27FC236}">
                <a16:creationId xmlns:a16="http://schemas.microsoft.com/office/drawing/2014/main" id="{91FF8A95-4F20-4DB1-ACEC-4381CFB507B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A3D1EEE-D021-4D52-9B93-B5C560B5DD6D}"/>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Tree>
    <p:extLst>
      <p:ext uri="{BB962C8B-B14F-4D97-AF65-F5344CB8AC3E}">
        <p14:creationId xmlns:p14="http://schemas.microsoft.com/office/powerpoint/2010/main" val="177385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BD299E-16E3-DF4D-A271-15224925D2C2}"/>
              </a:ext>
            </a:extLst>
          </p:cNvPr>
          <p:cNvSpPr>
            <a:spLocks noGrp="1"/>
          </p:cNvSpPr>
          <p:nvPr>
            <p:ph type="ftr" sz="quarter" idx="11"/>
          </p:nvPr>
        </p:nvSpPr>
        <p:spPr/>
        <p:txBody>
          <a:bodyPr/>
          <a:lstStyle/>
          <a:p>
            <a:r>
              <a:rPr lang="en-US" dirty="0"/>
              <a:t>SAS TEAM</a:t>
            </a:r>
          </a:p>
        </p:txBody>
      </p:sp>
      <p:sp>
        <p:nvSpPr>
          <p:cNvPr id="3" name="Slide Number Placeholder 2">
            <a:extLst>
              <a:ext uri="{FF2B5EF4-FFF2-40B4-BE49-F238E27FC236}">
                <a16:creationId xmlns:a16="http://schemas.microsoft.com/office/drawing/2014/main" id="{1AAB62AC-793F-2F4C-AD7D-0E70B42E3C18}"/>
              </a:ext>
            </a:extLst>
          </p:cNvPr>
          <p:cNvSpPr>
            <a:spLocks noGrp="1"/>
          </p:cNvSpPr>
          <p:nvPr>
            <p:ph type="sldNum" sz="quarter" idx="12"/>
          </p:nvPr>
        </p:nvSpPr>
        <p:spPr/>
        <p:txBody>
          <a:bodyPr/>
          <a:lstStyle/>
          <a:p>
            <a:fld id="{0FD50806-BABF-4915-9689-3B9956D1C75C}" type="slidenum">
              <a:rPr lang="en-US" smtClean="0"/>
              <a:pPr/>
              <a:t>14</a:t>
            </a:fld>
            <a:endParaRPr lang="en-US" dirty="0"/>
          </a:p>
        </p:txBody>
      </p:sp>
      <p:sp>
        <p:nvSpPr>
          <p:cNvPr id="5" name="Oval 4">
            <a:extLst>
              <a:ext uri="{FF2B5EF4-FFF2-40B4-BE49-F238E27FC236}">
                <a16:creationId xmlns:a16="http://schemas.microsoft.com/office/drawing/2014/main" id="{B1B67767-4374-4ABB-B1B1-2352D69ACAF6}"/>
              </a:ext>
              <a:ext uri="{C183D7F6-B498-43B3-948B-1728B52AA6E4}">
                <adec:decorative xmlns:adec="http://schemas.microsoft.com/office/drawing/2017/decorative" val="1"/>
              </a:ext>
            </a:extLst>
          </p:cNvPr>
          <p:cNvSpPr/>
          <p:nvPr/>
        </p:nvSpPr>
        <p:spPr>
          <a:xfrm>
            <a:off x="404672" y="2108162"/>
            <a:ext cx="2567534" cy="2641675"/>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KNN</a:t>
            </a:r>
          </a:p>
        </p:txBody>
      </p:sp>
      <p:sp>
        <p:nvSpPr>
          <p:cNvPr id="6" name="Oval 5">
            <a:extLst>
              <a:ext uri="{FF2B5EF4-FFF2-40B4-BE49-F238E27FC236}">
                <a16:creationId xmlns:a16="http://schemas.microsoft.com/office/drawing/2014/main" id="{2D692293-9308-4797-A08B-63D2374D3BB5}"/>
              </a:ext>
              <a:ext uri="{C183D7F6-B498-43B3-948B-1728B52AA6E4}">
                <adec:decorative xmlns:adec="http://schemas.microsoft.com/office/drawing/2017/decorative" val="1"/>
              </a:ext>
            </a:extLst>
          </p:cNvPr>
          <p:cNvSpPr/>
          <p:nvPr/>
        </p:nvSpPr>
        <p:spPr>
          <a:xfrm>
            <a:off x="5068421" y="2401420"/>
            <a:ext cx="2055157" cy="2055157"/>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Splitting</a:t>
            </a:r>
          </a:p>
        </p:txBody>
      </p:sp>
      <p:sp>
        <p:nvSpPr>
          <p:cNvPr id="7" name="Oval 6">
            <a:extLst>
              <a:ext uri="{FF2B5EF4-FFF2-40B4-BE49-F238E27FC236}">
                <a16:creationId xmlns:a16="http://schemas.microsoft.com/office/drawing/2014/main" id="{1B96E238-A509-4D47-82D1-A859A1F10224}"/>
              </a:ext>
              <a:ext uri="{C183D7F6-B498-43B3-948B-1728B52AA6E4}">
                <adec:decorative xmlns:adec="http://schemas.microsoft.com/office/drawing/2017/decorative" val="1"/>
              </a:ext>
            </a:extLst>
          </p:cNvPr>
          <p:cNvSpPr/>
          <p:nvPr/>
        </p:nvSpPr>
        <p:spPr>
          <a:xfrm>
            <a:off x="9732170" y="2401420"/>
            <a:ext cx="2055158" cy="2055158"/>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Cross-Validation</a:t>
            </a:r>
          </a:p>
        </p:txBody>
      </p:sp>
      <p:cxnSp>
        <p:nvCxnSpPr>
          <p:cNvPr id="16" name="Straight Arrow Connector 15">
            <a:extLst>
              <a:ext uri="{FF2B5EF4-FFF2-40B4-BE49-F238E27FC236}">
                <a16:creationId xmlns:a16="http://schemas.microsoft.com/office/drawing/2014/main" id="{CFA1A39D-B9D4-466A-8061-283BDC5DBB5B}"/>
              </a:ext>
            </a:extLst>
          </p:cNvPr>
          <p:cNvCxnSpPr>
            <a:cxnSpLocks/>
            <a:stCxn id="6" idx="6"/>
            <a:endCxn id="7" idx="2"/>
          </p:cNvCxnSpPr>
          <p:nvPr/>
        </p:nvCxnSpPr>
        <p:spPr>
          <a:xfrm>
            <a:off x="7123578" y="3428999"/>
            <a:ext cx="2608592"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708577C-7868-40C5-9B18-479489B6C9CB}"/>
              </a:ext>
            </a:extLst>
          </p:cNvPr>
          <p:cNvCxnSpPr>
            <a:cxnSpLocks/>
            <a:stCxn id="5" idx="6"/>
            <a:endCxn id="6" idx="2"/>
          </p:cNvCxnSpPr>
          <p:nvPr/>
        </p:nvCxnSpPr>
        <p:spPr>
          <a:xfrm flipV="1">
            <a:off x="2972206" y="3428999"/>
            <a:ext cx="2096215" cy="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itle 1">
            <a:extLst>
              <a:ext uri="{FF2B5EF4-FFF2-40B4-BE49-F238E27FC236}">
                <a16:creationId xmlns:a16="http://schemas.microsoft.com/office/drawing/2014/main" id="{69B876F3-7FE3-4D92-B9FD-BA44E9894B45}"/>
              </a:ext>
            </a:extLst>
          </p:cNvPr>
          <p:cNvSpPr txBox="1">
            <a:spLocks/>
          </p:cNvSpPr>
          <p:nvPr/>
        </p:nvSpPr>
        <p:spPr>
          <a:xfrm>
            <a:off x="514350" y="314989"/>
            <a:ext cx="2202180" cy="914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First:</a:t>
            </a:r>
          </a:p>
        </p:txBody>
      </p:sp>
    </p:spTree>
    <p:extLst>
      <p:ext uri="{BB962C8B-B14F-4D97-AF65-F5344CB8AC3E}">
        <p14:creationId xmlns:p14="http://schemas.microsoft.com/office/powerpoint/2010/main" val="387245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E0632B-48BC-4C43-9C5D-4BF064DC4F1E}"/>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78BD7022-9BE5-44F2-805C-97797E10B164}"/>
              </a:ext>
            </a:extLst>
          </p:cNvPr>
          <p:cNvSpPr>
            <a:spLocks noGrp="1"/>
          </p:cNvSpPr>
          <p:nvPr>
            <p:ph type="ftr" sz="quarter" idx="11"/>
          </p:nvPr>
        </p:nvSpPr>
        <p:spPr/>
        <p:txBody>
          <a:bodyPr/>
          <a:lstStyle/>
          <a:p>
            <a:r>
              <a:rPr lang="en-US"/>
              <a:t>Your Logo Here</a:t>
            </a:r>
            <a:endParaRPr lang="en-US" dirty="0"/>
          </a:p>
        </p:txBody>
      </p:sp>
      <p:sp>
        <p:nvSpPr>
          <p:cNvPr id="3" name="Slide Number Placeholder 2">
            <a:extLst>
              <a:ext uri="{FF2B5EF4-FFF2-40B4-BE49-F238E27FC236}">
                <a16:creationId xmlns:a16="http://schemas.microsoft.com/office/drawing/2014/main" id="{892D5F41-9913-4BB4-AE9A-C8B539FD3AD2}"/>
              </a:ext>
            </a:extLst>
          </p:cNvPr>
          <p:cNvSpPr>
            <a:spLocks noGrp="1"/>
          </p:cNvSpPr>
          <p:nvPr>
            <p:ph type="sldNum" sz="quarter" idx="12"/>
          </p:nvPr>
        </p:nvSpPr>
        <p:spPr/>
        <p:txBody>
          <a:bodyPr/>
          <a:lstStyle/>
          <a:p>
            <a:fld id="{0FD50806-BABF-4915-9689-3B9956D1C75C}" type="slidenum">
              <a:rPr lang="en-US" smtClean="0"/>
              <a:pPr/>
              <a:t>15</a:t>
            </a:fld>
            <a:endParaRPr lang="en-US" dirty="0"/>
          </a:p>
        </p:txBody>
      </p:sp>
      <p:sp>
        <p:nvSpPr>
          <p:cNvPr id="4" name="Oval 3">
            <a:extLst>
              <a:ext uri="{FF2B5EF4-FFF2-40B4-BE49-F238E27FC236}">
                <a16:creationId xmlns:a16="http://schemas.microsoft.com/office/drawing/2014/main" id="{CBF67420-DAFB-475E-BA12-1BFA75DB2BCF}"/>
              </a:ext>
              <a:ext uri="{C183D7F6-B498-43B3-948B-1728B52AA6E4}">
                <adec:decorative xmlns:adec="http://schemas.microsoft.com/office/drawing/2017/decorative" val="1"/>
              </a:ext>
            </a:extLst>
          </p:cNvPr>
          <p:cNvSpPr/>
          <p:nvPr/>
        </p:nvSpPr>
        <p:spPr>
          <a:xfrm>
            <a:off x="2851192" y="4516606"/>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K-Neighbors</a:t>
            </a:r>
            <a:br>
              <a:rPr lang="en-US" sz="1200" dirty="0"/>
            </a:br>
            <a:r>
              <a:rPr lang="en-US" sz="1200" dirty="0"/>
              <a:t>x1-40..</a:t>
            </a:r>
          </a:p>
        </p:txBody>
      </p:sp>
      <p:sp>
        <p:nvSpPr>
          <p:cNvPr id="5" name="Oval 4">
            <a:extLst>
              <a:ext uri="{FF2B5EF4-FFF2-40B4-BE49-F238E27FC236}">
                <a16:creationId xmlns:a16="http://schemas.microsoft.com/office/drawing/2014/main" id="{C04A902E-5B6D-4173-BF29-8FA79A8AF2D3}"/>
              </a:ext>
              <a:ext uri="{C183D7F6-B498-43B3-948B-1728B52AA6E4}">
                <adec:decorative xmlns:adec="http://schemas.microsoft.com/office/drawing/2017/decorative" val="1"/>
              </a:ext>
            </a:extLst>
          </p:cNvPr>
          <p:cNvSpPr/>
          <p:nvPr/>
        </p:nvSpPr>
        <p:spPr>
          <a:xfrm>
            <a:off x="1042098" y="1910564"/>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Features</a:t>
            </a:r>
            <a:br>
              <a:rPr lang="en-US" sz="1600" dirty="0"/>
            </a:br>
            <a:r>
              <a:rPr lang="en-US" sz="1600" dirty="0"/>
              <a:t>x1-23</a:t>
            </a:r>
          </a:p>
        </p:txBody>
      </p:sp>
      <p:sp>
        <p:nvSpPr>
          <p:cNvPr id="8" name="Oval 7">
            <a:extLst>
              <a:ext uri="{FF2B5EF4-FFF2-40B4-BE49-F238E27FC236}">
                <a16:creationId xmlns:a16="http://schemas.microsoft.com/office/drawing/2014/main" id="{8B90B5AA-2198-41E8-936C-D34AEAA121BD}"/>
              </a:ext>
              <a:ext uri="{C183D7F6-B498-43B3-948B-1728B52AA6E4}">
                <adec:decorative xmlns:adec="http://schemas.microsoft.com/office/drawing/2017/decorative" val="1"/>
              </a:ext>
            </a:extLst>
          </p:cNvPr>
          <p:cNvSpPr/>
          <p:nvPr/>
        </p:nvSpPr>
        <p:spPr>
          <a:xfrm>
            <a:off x="5311203" y="1910565"/>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Normalization</a:t>
            </a:r>
            <a:br>
              <a:rPr lang="en-US" sz="1200" dirty="0"/>
            </a:br>
            <a:r>
              <a:rPr lang="en-US" sz="1200" dirty="0"/>
              <a:t>x2</a:t>
            </a:r>
          </a:p>
        </p:txBody>
      </p:sp>
      <p:sp>
        <p:nvSpPr>
          <p:cNvPr id="9" name="Oval 8">
            <a:extLst>
              <a:ext uri="{FF2B5EF4-FFF2-40B4-BE49-F238E27FC236}">
                <a16:creationId xmlns:a16="http://schemas.microsoft.com/office/drawing/2014/main" id="{A4EDF8B7-7AFB-4E93-9E20-E32CF575EFDF}"/>
              </a:ext>
              <a:ext uri="{C183D7F6-B498-43B3-948B-1728B52AA6E4}">
                <adec:decorative xmlns:adec="http://schemas.microsoft.com/office/drawing/2017/decorative" val="1"/>
              </a:ext>
            </a:extLst>
          </p:cNvPr>
          <p:cNvSpPr/>
          <p:nvPr/>
        </p:nvSpPr>
        <p:spPr>
          <a:xfrm>
            <a:off x="7324132" y="4513910"/>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Weight</a:t>
            </a:r>
          </a:p>
          <a:p>
            <a:pPr algn="ctr"/>
            <a:r>
              <a:rPr lang="en-US" sz="1600" dirty="0"/>
              <a:t>x2</a:t>
            </a:r>
          </a:p>
        </p:txBody>
      </p:sp>
      <p:sp>
        <p:nvSpPr>
          <p:cNvPr id="10" name="Oval 9">
            <a:extLst>
              <a:ext uri="{FF2B5EF4-FFF2-40B4-BE49-F238E27FC236}">
                <a16:creationId xmlns:a16="http://schemas.microsoft.com/office/drawing/2014/main" id="{DD7187F0-58AD-4AF3-9E16-BB407BFE3A6A}"/>
              </a:ext>
              <a:ext uri="{C183D7F6-B498-43B3-948B-1728B52AA6E4}">
                <adec:decorative xmlns:adec="http://schemas.microsoft.com/office/drawing/2017/decorative" val="1"/>
              </a:ext>
            </a:extLst>
          </p:cNvPr>
          <p:cNvSpPr/>
          <p:nvPr/>
        </p:nvSpPr>
        <p:spPr>
          <a:xfrm>
            <a:off x="8854440" y="1910565"/>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rPr>
              <a:t>Splitting</a:t>
            </a:r>
            <a:endParaRPr lang="en-US" dirty="0">
              <a:solidFill>
                <a:srgbClr val="FFFFFF"/>
              </a:solidFill>
            </a:endParaRPr>
          </a:p>
          <a:p>
            <a:pPr lvl="0" algn="ctr"/>
            <a:r>
              <a:rPr lang="en-US" sz="1400" dirty="0">
                <a:solidFill>
                  <a:srgbClr val="FFFFFF"/>
                </a:solidFill>
              </a:rPr>
              <a:t>X0-100</a:t>
            </a:r>
          </a:p>
          <a:p>
            <a:pPr lvl="0" algn="ctr"/>
            <a:r>
              <a:rPr lang="en-US" sz="1600" b="1" dirty="0">
                <a:solidFill>
                  <a:srgbClr val="FFFFFF"/>
                </a:solidFill>
              </a:rPr>
              <a:t>-- AND --</a:t>
            </a:r>
          </a:p>
          <a:p>
            <a:pPr lvl="0" algn="ctr"/>
            <a:r>
              <a:rPr lang="en-US" sz="1600" dirty="0">
                <a:solidFill>
                  <a:srgbClr val="FFFFFF"/>
                </a:solidFill>
              </a:rPr>
              <a:t>CV</a:t>
            </a:r>
            <a:endParaRPr lang="en-US" sz="1400" dirty="0">
              <a:solidFill>
                <a:srgbClr val="FFFFFF"/>
              </a:solidFill>
            </a:endParaRPr>
          </a:p>
          <a:p>
            <a:pPr lvl="0" algn="ctr"/>
            <a:r>
              <a:rPr lang="en-US" sz="1400" dirty="0">
                <a:solidFill>
                  <a:srgbClr val="FFFFFF"/>
                </a:solidFill>
              </a:rPr>
              <a:t>X1-10..</a:t>
            </a:r>
          </a:p>
        </p:txBody>
      </p:sp>
      <p:sp>
        <p:nvSpPr>
          <p:cNvPr id="11" name="Title 1">
            <a:extLst>
              <a:ext uri="{FF2B5EF4-FFF2-40B4-BE49-F238E27FC236}">
                <a16:creationId xmlns:a16="http://schemas.microsoft.com/office/drawing/2014/main" id="{C130D5DE-96F4-45EC-966D-B98C982BC8C6}"/>
              </a:ext>
            </a:extLst>
          </p:cNvPr>
          <p:cNvSpPr txBox="1">
            <a:spLocks/>
          </p:cNvSpPr>
          <p:nvPr/>
        </p:nvSpPr>
        <p:spPr>
          <a:xfrm>
            <a:off x="838200" y="525818"/>
            <a:ext cx="10515600" cy="498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MANY VARIABLES</a:t>
            </a:r>
          </a:p>
        </p:txBody>
      </p:sp>
    </p:spTree>
    <p:extLst>
      <p:ext uri="{BB962C8B-B14F-4D97-AF65-F5344CB8AC3E}">
        <p14:creationId xmlns:p14="http://schemas.microsoft.com/office/powerpoint/2010/main" val="164200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E0632B-48BC-4C43-9C5D-4BF064DC4F1E}"/>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78BD7022-9BE5-44F2-805C-97797E10B164}"/>
              </a:ext>
            </a:extLst>
          </p:cNvPr>
          <p:cNvSpPr>
            <a:spLocks noGrp="1"/>
          </p:cNvSpPr>
          <p:nvPr>
            <p:ph type="ftr" sz="quarter" idx="11"/>
          </p:nvPr>
        </p:nvSpPr>
        <p:spPr/>
        <p:txBody>
          <a:bodyPr/>
          <a:lstStyle/>
          <a:p>
            <a:r>
              <a:rPr lang="en-US"/>
              <a:t>Your Logo Here</a:t>
            </a:r>
            <a:endParaRPr lang="en-US" dirty="0"/>
          </a:p>
        </p:txBody>
      </p:sp>
      <p:sp>
        <p:nvSpPr>
          <p:cNvPr id="3" name="Slide Number Placeholder 2">
            <a:extLst>
              <a:ext uri="{FF2B5EF4-FFF2-40B4-BE49-F238E27FC236}">
                <a16:creationId xmlns:a16="http://schemas.microsoft.com/office/drawing/2014/main" id="{892D5F41-9913-4BB4-AE9A-C8B539FD3AD2}"/>
              </a:ext>
            </a:extLst>
          </p:cNvPr>
          <p:cNvSpPr>
            <a:spLocks noGrp="1"/>
          </p:cNvSpPr>
          <p:nvPr>
            <p:ph type="sldNum" sz="quarter" idx="12"/>
          </p:nvPr>
        </p:nvSpPr>
        <p:spPr/>
        <p:txBody>
          <a:bodyPr/>
          <a:lstStyle/>
          <a:p>
            <a:fld id="{0FD50806-BABF-4915-9689-3B9956D1C75C}" type="slidenum">
              <a:rPr lang="en-US" smtClean="0"/>
              <a:pPr/>
              <a:t>16</a:t>
            </a:fld>
            <a:endParaRPr lang="en-US" dirty="0"/>
          </a:p>
        </p:txBody>
      </p:sp>
      <p:sp>
        <p:nvSpPr>
          <p:cNvPr id="4" name="Oval 3">
            <a:extLst>
              <a:ext uri="{FF2B5EF4-FFF2-40B4-BE49-F238E27FC236}">
                <a16:creationId xmlns:a16="http://schemas.microsoft.com/office/drawing/2014/main" id="{CBF67420-DAFB-475E-BA12-1BFA75DB2BCF}"/>
              </a:ext>
              <a:ext uri="{C183D7F6-B498-43B3-948B-1728B52AA6E4}">
                <adec:decorative xmlns:adec="http://schemas.microsoft.com/office/drawing/2017/decorative" val="1"/>
              </a:ext>
            </a:extLst>
          </p:cNvPr>
          <p:cNvSpPr/>
          <p:nvPr/>
        </p:nvSpPr>
        <p:spPr>
          <a:xfrm>
            <a:off x="2851192" y="4516606"/>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K-Neighbors</a:t>
            </a:r>
            <a:br>
              <a:rPr lang="en-US" sz="1200" dirty="0"/>
            </a:br>
            <a:r>
              <a:rPr lang="en-US" sz="1200" dirty="0"/>
              <a:t>x1-40..</a:t>
            </a:r>
          </a:p>
        </p:txBody>
      </p:sp>
      <p:sp>
        <p:nvSpPr>
          <p:cNvPr id="5" name="Oval 4">
            <a:extLst>
              <a:ext uri="{FF2B5EF4-FFF2-40B4-BE49-F238E27FC236}">
                <a16:creationId xmlns:a16="http://schemas.microsoft.com/office/drawing/2014/main" id="{C04A902E-5B6D-4173-BF29-8FA79A8AF2D3}"/>
              </a:ext>
              <a:ext uri="{C183D7F6-B498-43B3-948B-1728B52AA6E4}">
                <adec:decorative xmlns:adec="http://schemas.microsoft.com/office/drawing/2017/decorative" val="1"/>
              </a:ext>
            </a:extLst>
          </p:cNvPr>
          <p:cNvSpPr/>
          <p:nvPr/>
        </p:nvSpPr>
        <p:spPr>
          <a:xfrm>
            <a:off x="1042098" y="1910564"/>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Features</a:t>
            </a:r>
            <a:br>
              <a:rPr lang="en-US" sz="1600" dirty="0"/>
            </a:br>
            <a:r>
              <a:rPr lang="en-US" sz="1600" dirty="0"/>
              <a:t>x1-23</a:t>
            </a:r>
          </a:p>
        </p:txBody>
      </p:sp>
      <p:sp>
        <p:nvSpPr>
          <p:cNvPr id="9" name="Oval 8">
            <a:extLst>
              <a:ext uri="{FF2B5EF4-FFF2-40B4-BE49-F238E27FC236}">
                <a16:creationId xmlns:a16="http://schemas.microsoft.com/office/drawing/2014/main" id="{A4EDF8B7-7AFB-4E93-9E20-E32CF575EFDF}"/>
              </a:ext>
              <a:ext uri="{C183D7F6-B498-43B3-948B-1728B52AA6E4}">
                <adec:decorative xmlns:adec="http://schemas.microsoft.com/office/drawing/2017/decorative" val="1"/>
              </a:ext>
            </a:extLst>
          </p:cNvPr>
          <p:cNvSpPr/>
          <p:nvPr/>
        </p:nvSpPr>
        <p:spPr>
          <a:xfrm>
            <a:off x="7324132" y="4513910"/>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Weight</a:t>
            </a:r>
          </a:p>
          <a:p>
            <a:pPr algn="ctr"/>
            <a:r>
              <a:rPr lang="en-US" sz="1600" dirty="0"/>
              <a:t>x2</a:t>
            </a:r>
          </a:p>
        </p:txBody>
      </p:sp>
      <p:sp>
        <p:nvSpPr>
          <p:cNvPr id="10" name="Oval 9">
            <a:extLst>
              <a:ext uri="{FF2B5EF4-FFF2-40B4-BE49-F238E27FC236}">
                <a16:creationId xmlns:a16="http://schemas.microsoft.com/office/drawing/2014/main" id="{DD7187F0-58AD-4AF3-9E16-BB407BFE3A6A}"/>
              </a:ext>
              <a:ext uri="{C183D7F6-B498-43B3-948B-1728B52AA6E4}">
                <adec:decorative xmlns:adec="http://schemas.microsoft.com/office/drawing/2017/decorative" val="1"/>
              </a:ext>
            </a:extLst>
          </p:cNvPr>
          <p:cNvSpPr/>
          <p:nvPr/>
        </p:nvSpPr>
        <p:spPr>
          <a:xfrm>
            <a:off x="8854440" y="1910565"/>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rPr>
              <a:t>Splitting</a:t>
            </a:r>
          </a:p>
          <a:p>
            <a:pPr lvl="0" algn="ctr"/>
            <a:r>
              <a:rPr lang="en-US" sz="1400" dirty="0">
                <a:solidFill>
                  <a:srgbClr val="FFFFFF"/>
                </a:solidFill>
              </a:rPr>
              <a:t>X0-100</a:t>
            </a:r>
          </a:p>
          <a:p>
            <a:pPr lvl="0" algn="ctr"/>
            <a:r>
              <a:rPr lang="en-US" sz="1600" b="1" dirty="0">
                <a:solidFill>
                  <a:srgbClr val="FFFFFF"/>
                </a:solidFill>
              </a:rPr>
              <a:t>-- AND --</a:t>
            </a:r>
          </a:p>
          <a:p>
            <a:pPr lvl="0" algn="ctr"/>
            <a:r>
              <a:rPr lang="en-US" sz="1600" dirty="0">
                <a:solidFill>
                  <a:srgbClr val="FFFFFF"/>
                </a:solidFill>
              </a:rPr>
              <a:t>CV</a:t>
            </a:r>
            <a:endParaRPr lang="en-US" sz="1400" dirty="0">
              <a:solidFill>
                <a:srgbClr val="FFFFFF"/>
              </a:solidFill>
            </a:endParaRPr>
          </a:p>
          <a:p>
            <a:pPr lvl="0" algn="ctr"/>
            <a:r>
              <a:rPr lang="en-US" sz="1400" dirty="0">
                <a:solidFill>
                  <a:srgbClr val="FFFFFF"/>
                </a:solidFill>
              </a:rPr>
              <a:t>X1-10..</a:t>
            </a:r>
          </a:p>
        </p:txBody>
      </p:sp>
      <p:sp>
        <p:nvSpPr>
          <p:cNvPr id="11" name="Title 1">
            <a:extLst>
              <a:ext uri="{FF2B5EF4-FFF2-40B4-BE49-F238E27FC236}">
                <a16:creationId xmlns:a16="http://schemas.microsoft.com/office/drawing/2014/main" id="{C130D5DE-96F4-45EC-966D-B98C982BC8C6}"/>
              </a:ext>
            </a:extLst>
          </p:cNvPr>
          <p:cNvSpPr txBox="1">
            <a:spLocks/>
          </p:cNvSpPr>
          <p:nvPr/>
        </p:nvSpPr>
        <p:spPr>
          <a:xfrm>
            <a:off x="838200" y="525818"/>
            <a:ext cx="10515600" cy="498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MANY VARIABLES</a:t>
            </a:r>
          </a:p>
        </p:txBody>
      </p:sp>
      <p:cxnSp>
        <p:nvCxnSpPr>
          <p:cNvPr id="12" name="Straight Arrow Connector 11">
            <a:extLst>
              <a:ext uri="{FF2B5EF4-FFF2-40B4-BE49-F238E27FC236}">
                <a16:creationId xmlns:a16="http://schemas.microsoft.com/office/drawing/2014/main" id="{CDFD0746-44D0-47DC-9411-07446DBFB98E}"/>
              </a:ext>
            </a:extLst>
          </p:cNvPr>
          <p:cNvCxnSpPr>
            <a:cxnSpLocks/>
            <a:stCxn id="4" idx="1"/>
            <a:endCxn id="5" idx="5"/>
          </p:cNvCxnSpPr>
          <p:nvPr/>
        </p:nvCxnSpPr>
        <p:spPr>
          <a:xfrm flipH="1" flipV="1">
            <a:off x="2348298" y="3206629"/>
            <a:ext cx="727002" cy="1532347"/>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1BA11C4-0DD5-4C73-811B-DBE73969E533}"/>
              </a:ext>
            </a:extLst>
          </p:cNvPr>
          <p:cNvCxnSpPr>
            <a:cxnSpLocks/>
            <a:stCxn id="4" idx="7"/>
            <a:endCxn id="8" idx="3"/>
          </p:cNvCxnSpPr>
          <p:nvPr/>
        </p:nvCxnSpPr>
        <p:spPr>
          <a:xfrm flipV="1">
            <a:off x="4157392" y="3206630"/>
            <a:ext cx="1377919" cy="1532346"/>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11773CB-E188-4431-931F-F741F06707CA}"/>
              </a:ext>
            </a:extLst>
          </p:cNvPr>
          <p:cNvCxnSpPr>
            <a:cxnSpLocks/>
            <a:stCxn id="8" idx="2"/>
            <a:endCxn id="5" idx="6"/>
          </p:cNvCxnSpPr>
          <p:nvPr/>
        </p:nvCxnSpPr>
        <p:spPr>
          <a:xfrm flipH="1" flipV="1">
            <a:off x="2572406" y="2669782"/>
            <a:ext cx="2738797" cy="1"/>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232DF9-3CD4-4A1A-9943-BFC4D761F0B2}"/>
              </a:ext>
            </a:extLst>
          </p:cNvPr>
          <p:cNvCxnSpPr>
            <a:cxnSpLocks/>
            <a:stCxn id="9" idx="1"/>
            <a:endCxn id="8" idx="5"/>
          </p:cNvCxnSpPr>
          <p:nvPr/>
        </p:nvCxnSpPr>
        <p:spPr>
          <a:xfrm flipH="1" flipV="1">
            <a:off x="6617403" y="3206630"/>
            <a:ext cx="930837" cy="1529650"/>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3BA48D57-D3D6-48B7-A801-DCFA5689B0DB}"/>
              </a:ext>
            </a:extLst>
          </p:cNvPr>
          <p:cNvCxnSpPr>
            <a:cxnSpLocks/>
            <a:stCxn id="9" idx="0"/>
            <a:endCxn id="10" idx="3"/>
          </p:cNvCxnSpPr>
          <p:nvPr/>
        </p:nvCxnSpPr>
        <p:spPr>
          <a:xfrm flipV="1">
            <a:off x="8089286" y="3206630"/>
            <a:ext cx="989262" cy="1307280"/>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D445B304-7EBC-4DE8-B7DC-21A140B462DF}"/>
              </a:ext>
            </a:extLst>
          </p:cNvPr>
          <p:cNvCxnSpPr>
            <a:cxnSpLocks/>
            <a:stCxn id="8" idx="6"/>
            <a:endCxn id="10" idx="2"/>
          </p:cNvCxnSpPr>
          <p:nvPr/>
        </p:nvCxnSpPr>
        <p:spPr>
          <a:xfrm>
            <a:off x="6841511" y="2669783"/>
            <a:ext cx="2012929" cy="0"/>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E83C1B34-E159-4706-8EA8-512A00C209C8}"/>
              </a:ext>
            </a:extLst>
          </p:cNvPr>
          <p:cNvCxnSpPr>
            <a:cxnSpLocks/>
            <a:stCxn id="5" idx="6"/>
            <a:endCxn id="9" idx="1"/>
          </p:cNvCxnSpPr>
          <p:nvPr/>
        </p:nvCxnSpPr>
        <p:spPr>
          <a:xfrm>
            <a:off x="2572406" y="2669782"/>
            <a:ext cx="4975834" cy="2066498"/>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C5182550-9094-44A9-9DE1-609A5FDFBC76}"/>
              </a:ext>
            </a:extLst>
          </p:cNvPr>
          <p:cNvCxnSpPr>
            <a:cxnSpLocks/>
            <a:stCxn id="10" idx="3"/>
            <a:endCxn id="5" idx="6"/>
          </p:cNvCxnSpPr>
          <p:nvPr/>
        </p:nvCxnSpPr>
        <p:spPr>
          <a:xfrm flipH="1" flipV="1">
            <a:off x="2572406" y="2669782"/>
            <a:ext cx="6506142" cy="536848"/>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8B90B5AA-2198-41E8-936C-D34AEAA121BD}"/>
              </a:ext>
              <a:ext uri="{C183D7F6-B498-43B3-948B-1728B52AA6E4}">
                <adec:decorative xmlns:adec="http://schemas.microsoft.com/office/drawing/2017/decorative" val="1"/>
              </a:ext>
            </a:extLst>
          </p:cNvPr>
          <p:cNvSpPr/>
          <p:nvPr/>
        </p:nvSpPr>
        <p:spPr>
          <a:xfrm>
            <a:off x="5311203" y="1910565"/>
            <a:ext cx="1530308" cy="1518435"/>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Normalization</a:t>
            </a:r>
            <a:br>
              <a:rPr lang="en-US" sz="1200" dirty="0"/>
            </a:br>
            <a:r>
              <a:rPr lang="en-US" sz="1200" dirty="0"/>
              <a:t>x2</a:t>
            </a:r>
          </a:p>
        </p:txBody>
      </p:sp>
      <p:cxnSp>
        <p:nvCxnSpPr>
          <p:cNvPr id="49" name="Straight Arrow Connector 48">
            <a:extLst>
              <a:ext uri="{FF2B5EF4-FFF2-40B4-BE49-F238E27FC236}">
                <a16:creationId xmlns:a16="http://schemas.microsoft.com/office/drawing/2014/main" id="{E5F52692-D4ED-4A37-9B24-551B57EA80D6}"/>
              </a:ext>
            </a:extLst>
          </p:cNvPr>
          <p:cNvCxnSpPr>
            <a:cxnSpLocks/>
            <a:stCxn id="4" idx="6"/>
            <a:endCxn id="9" idx="2"/>
          </p:cNvCxnSpPr>
          <p:nvPr/>
        </p:nvCxnSpPr>
        <p:spPr>
          <a:xfrm flipV="1">
            <a:off x="4381500" y="5273128"/>
            <a:ext cx="2942632" cy="2696"/>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3C2D86FA-97A1-47F4-BE49-D2484190C2AF}"/>
              </a:ext>
            </a:extLst>
          </p:cNvPr>
          <p:cNvCxnSpPr>
            <a:cxnSpLocks/>
            <a:stCxn id="4" idx="6"/>
            <a:endCxn id="10" idx="2"/>
          </p:cNvCxnSpPr>
          <p:nvPr/>
        </p:nvCxnSpPr>
        <p:spPr>
          <a:xfrm flipV="1">
            <a:off x="4381500" y="2669783"/>
            <a:ext cx="4472940" cy="2606041"/>
          </a:xfrm>
          <a:prstGeom prst="straightConnector1">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4197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B6BC49-0808-49BB-B632-554C823C1D25}"/>
              </a:ext>
            </a:extLst>
          </p:cNvPr>
          <p:cNvSpPr>
            <a:spLocks noGrp="1"/>
          </p:cNvSpPr>
          <p:nvPr>
            <p:ph type="ftr" sz="quarter" idx="11"/>
          </p:nvPr>
        </p:nvSpPr>
        <p:spPr/>
        <p:txBody>
          <a:bodyPr/>
          <a:lstStyle/>
          <a:p>
            <a:r>
              <a:rPr lang="en-US" dirty="0"/>
              <a:t>SAS TEAM</a:t>
            </a:r>
          </a:p>
        </p:txBody>
      </p:sp>
      <p:sp>
        <p:nvSpPr>
          <p:cNvPr id="3" name="Slide Number Placeholder 2">
            <a:extLst>
              <a:ext uri="{FF2B5EF4-FFF2-40B4-BE49-F238E27FC236}">
                <a16:creationId xmlns:a16="http://schemas.microsoft.com/office/drawing/2014/main" id="{E52E24CA-7387-4F8C-A0D1-4F15445CD128}"/>
              </a:ext>
            </a:extLst>
          </p:cNvPr>
          <p:cNvSpPr>
            <a:spLocks noGrp="1"/>
          </p:cNvSpPr>
          <p:nvPr>
            <p:ph type="sldNum" sz="quarter" idx="12"/>
          </p:nvPr>
        </p:nvSpPr>
        <p:spPr/>
        <p:txBody>
          <a:bodyPr/>
          <a:lstStyle/>
          <a:p>
            <a:fld id="{0FD50806-BABF-4915-9689-3B9956D1C75C}" type="slidenum">
              <a:rPr lang="en-US" smtClean="0"/>
              <a:pPr/>
              <a:t>17</a:t>
            </a:fld>
            <a:endParaRPr lang="en-US" dirty="0"/>
          </a:p>
        </p:txBody>
      </p:sp>
      <p:sp>
        <p:nvSpPr>
          <p:cNvPr id="4" name="Title 1">
            <a:extLst>
              <a:ext uri="{FF2B5EF4-FFF2-40B4-BE49-F238E27FC236}">
                <a16:creationId xmlns:a16="http://schemas.microsoft.com/office/drawing/2014/main" id="{FC0CE700-AF0B-42D7-8EB8-F55AC6FAC756}"/>
              </a:ext>
            </a:extLst>
          </p:cNvPr>
          <p:cNvSpPr txBox="1">
            <a:spLocks/>
          </p:cNvSpPr>
          <p:nvPr/>
        </p:nvSpPr>
        <p:spPr>
          <a:xfrm>
            <a:off x="838200" y="497552"/>
            <a:ext cx="10515600" cy="914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t>Master Algorithm</a:t>
            </a:r>
          </a:p>
        </p:txBody>
      </p:sp>
      <p:sp>
        <p:nvSpPr>
          <p:cNvPr id="5" name="Title 1">
            <a:extLst>
              <a:ext uri="{FF2B5EF4-FFF2-40B4-BE49-F238E27FC236}">
                <a16:creationId xmlns:a16="http://schemas.microsoft.com/office/drawing/2014/main" id="{40CFE0C5-B56A-4BE8-A382-B83D7959C185}"/>
              </a:ext>
            </a:extLst>
          </p:cNvPr>
          <p:cNvSpPr txBox="1">
            <a:spLocks/>
          </p:cNvSpPr>
          <p:nvPr/>
        </p:nvSpPr>
        <p:spPr>
          <a:xfrm>
            <a:off x="528435" y="2204866"/>
            <a:ext cx="10515600" cy="914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dirty="0"/>
              <a:t>Foreach Feature (1-23; BFE)</a:t>
            </a:r>
          </a:p>
          <a:p>
            <a:pPr>
              <a:lnSpc>
                <a:spcPct val="150000"/>
              </a:lnSpc>
            </a:pPr>
            <a:r>
              <a:rPr lang="en-US" sz="2400" dirty="0"/>
              <a:t>	 Foreach neighbor (1-40)</a:t>
            </a:r>
          </a:p>
          <a:p>
            <a:pPr>
              <a:lnSpc>
                <a:spcPct val="150000"/>
              </a:lnSpc>
            </a:pPr>
            <a:r>
              <a:rPr lang="en-US" sz="2400" dirty="0"/>
              <a:t>		Foreach Weight (‘Uniform’, ‘Distance’) 	</a:t>
            </a:r>
          </a:p>
          <a:p>
            <a:pPr>
              <a:lnSpc>
                <a:spcPct val="150000"/>
              </a:lnSpc>
            </a:pPr>
            <a:r>
              <a:rPr lang="en-US" sz="2400" dirty="0"/>
              <a:t>			Foreach split range (1-90)</a:t>
            </a:r>
          </a:p>
          <a:p>
            <a:pPr>
              <a:lnSpc>
                <a:spcPct val="150000"/>
              </a:lnSpc>
            </a:pPr>
            <a:r>
              <a:rPr lang="en-US" sz="2400" dirty="0"/>
              <a:t>				Foreach Normalization (True, False)</a:t>
            </a:r>
          </a:p>
          <a:p>
            <a:pPr>
              <a:lnSpc>
                <a:spcPct val="150000"/>
              </a:lnSpc>
            </a:pPr>
            <a:r>
              <a:rPr lang="en-US" sz="2400" dirty="0"/>
              <a:t>					Foreach CV (1-10)</a:t>
            </a:r>
          </a:p>
        </p:txBody>
      </p:sp>
      <p:cxnSp>
        <p:nvCxnSpPr>
          <p:cNvPr id="7" name="Straight Connector 6">
            <a:extLst>
              <a:ext uri="{FF2B5EF4-FFF2-40B4-BE49-F238E27FC236}">
                <a16:creationId xmlns:a16="http://schemas.microsoft.com/office/drawing/2014/main" id="{27763206-4BF7-425B-B24F-412DF571964E}"/>
              </a:ext>
            </a:extLst>
          </p:cNvPr>
          <p:cNvCxnSpPr/>
          <p:nvPr/>
        </p:nvCxnSpPr>
        <p:spPr>
          <a:xfrm>
            <a:off x="4756380" y="2579104"/>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FFDF28B5-6A35-47BF-A853-C86E1E0A1F80}"/>
              </a:ext>
            </a:extLst>
          </p:cNvPr>
          <p:cNvCxnSpPr/>
          <p:nvPr/>
        </p:nvCxnSpPr>
        <p:spPr>
          <a:xfrm>
            <a:off x="5249025" y="3118962"/>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9662C18B-985F-4D7D-8F7C-B5BB45525932}"/>
              </a:ext>
            </a:extLst>
          </p:cNvPr>
          <p:cNvCxnSpPr/>
          <p:nvPr/>
        </p:nvCxnSpPr>
        <p:spPr>
          <a:xfrm>
            <a:off x="8247293" y="3666158"/>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CB8E0A-CAEE-440D-83EE-4A97C4B4D3D6}"/>
              </a:ext>
            </a:extLst>
          </p:cNvPr>
          <p:cNvCxnSpPr/>
          <p:nvPr/>
        </p:nvCxnSpPr>
        <p:spPr>
          <a:xfrm>
            <a:off x="7201996" y="4222570"/>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9A07A0E-92E1-487F-AB76-A363FE32C187}"/>
              </a:ext>
            </a:extLst>
          </p:cNvPr>
          <p:cNvCxnSpPr>
            <a:cxnSpLocks/>
          </p:cNvCxnSpPr>
          <p:nvPr/>
        </p:nvCxnSpPr>
        <p:spPr>
          <a:xfrm>
            <a:off x="9456420" y="4786450"/>
            <a:ext cx="203454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A303A43-DA91-4501-8150-382F667BDDFB}"/>
              </a:ext>
            </a:extLst>
          </p:cNvPr>
          <p:cNvCxnSpPr>
            <a:cxnSpLocks/>
          </p:cNvCxnSpPr>
          <p:nvPr/>
        </p:nvCxnSpPr>
        <p:spPr>
          <a:xfrm>
            <a:off x="7984605" y="5324887"/>
            <a:ext cx="219571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00988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855D37-EB9F-4C61-8F9B-D9BC6865BC7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2F53A59B-38D3-4CF7-96FE-015CF4A28F51}"/>
              </a:ext>
            </a:extLst>
          </p:cNvPr>
          <p:cNvSpPr>
            <a:spLocks noGrp="1"/>
          </p:cNvSpPr>
          <p:nvPr>
            <p:ph type="ftr" sz="quarter" idx="11"/>
          </p:nvPr>
        </p:nvSpPr>
        <p:spPr/>
        <p:txBody>
          <a:bodyPr/>
          <a:lstStyle/>
          <a:p>
            <a:r>
              <a:rPr lang="en-US"/>
              <a:t>Your Logo Here</a:t>
            </a:r>
            <a:endParaRPr lang="en-US" dirty="0"/>
          </a:p>
        </p:txBody>
      </p:sp>
      <p:sp>
        <p:nvSpPr>
          <p:cNvPr id="3" name="Slide Number Placeholder 2">
            <a:extLst>
              <a:ext uri="{FF2B5EF4-FFF2-40B4-BE49-F238E27FC236}">
                <a16:creationId xmlns:a16="http://schemas.microsoft.com/office/drawing/2014/main" id="{0D04EC30-B028-46EB-894C-1B361DBDA0F7}"/>
              </a:ext>
            </a:extLst>
          </p:cNvPr>
          <p:cNvSpPr>
            <a:spLocks noGrp="1"/>
          </p:cNvSpPr>
          <p:nvPr>
            <p:ph type="sldNum" sz="quarter" idx="12"/>
          </p:nvPr>
        </p:nvSpPr>
        <p:spPr/>
        <p:txBody>
          <a:bodyPr/>
          <a:lstStyle/>
          <a:p>
            <a:fld id="{0FD50806-BABF-4915-9689-3B9956D1C75C}" type="slidenum">
              <a:rPr lang="en-US" smtClean="0"/>
              <a:pPr/>
              <a:t>18</a:t>
            </a:fld>
            <a:endParaRPr lang="en-US" dirty="0"/>
          </a:p>
        </p:txBody>
      </p:sp>
      <p:pic>
        <p:nvPicPr>
          <p:cNvPr id="6" name="Picture 5">
            <a:extLst>
              <a:ext uri="{FF2B5EF4-FFF2-40B4-BE49-F238E27FC236}">
                <a16:creationId xmlns:a16="http://schemas.microsoft.com/office/drawing/2014/main" id="{73FAD239-C98B-4D0B-B873-E076770B8A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Lst>
          </a:blip>
          <a:stretch>
            <a:fillRect/>
          </a:stretch>
        </p:blipFill>
        <p:spPr>
          <a:xfrm>
            <a:off x="6096000" y="189010"/>
            <a:ext cx="4842562" cy="6459199"/>
          </a:xfrm>
          <a:prstGeom prst="rect">
            <a:avLst/>
          </a:prstGeom>
        </p:spPr>
      </p:pic>
      <p:sp>
        <p:nvSpPr>
          <p:cNvPr id="8" name="Title 1">
            <a:extLst>
              <a:ext uri="{FF2B5EF4-FFF2-40B4-BE49-F238E27FC236}">
                <a16:creationId xmlns:a16="http://schemas.microsoft.com/office/drawing/2014/main" id="{EB8E87B8-8E3C-4D42-B1DF-FB2B7639F030}"/>
              </a:ext>
            </a:extLst>
          </p:cNvPr>
          <p:cNvSpPr txBox="1">
            <a:spLocks/>
          </p:cNvSpPr>
          <p:nvPr/>
        </p:nvSpPr>
        <p:spPr>
          <a:xfrm>
            <a:off x="838200" y="497552"/>
            <a:ext cx="4729658" cy="19103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Cloud Computation:</a:t>
            </a:r>
          </a:p>
        </p:txBody>
      </p:sp>
    </p:spTree>
    <p:extLst>
      <p:ext uri="{BB962C8B-B14F-4D97-AF65-F5344CB8AC3E}">
        <p14:creationId xmlns:p14="http://schemas.microsoft.com/office/powerpoint/2010/main" val="242670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17ED0E-D5BE-474B-B995-C544FD7F18EC}"/>
              </a:ext>
            </a:extLst>
          </p:cNvPr>
          <p:cNvSpPr>
            <a:spLocks noGrp="1"/>
          </p:cNvSpPr>
          <p:nvPr>
            <p:ph type="ftr" sz="quarter" idx="11"/>
          </p:nvPr>
        </p:nvSpPr>
        <p:spPr/>
        <p:txBody>
          <a:bodyPr/>
          <a:lstStyle/>
          <a:p>
            <a:r>
              <a:rPr lang="en-US" dirty="0"/>
              <a:t>SAS TEAM</a:t>
            </a:r>
          </a:p>
        </p:txBody>
      </p:sp>
      <p:sp>
        <p:nvSpPr>
          <p:cNvPr id="3" name="Slide Number Placeholder 2">
            <a:extLst>
              <a:ext uri="{FF2B5EF4-FFF2-40B4-BE49-F238E27FC236}">
                <a16:creationId xmlns:a16="http://schemas.microsoft.com/office/drawing/2014/main" id="{314FD909-A6A8-48B4-A470-0C01DBBD0103}"/>
              </a:ext>
            </a:extLst>
          </p:cNvPr>
          <p:cNvSpPr>
            <a:spLocks noGrp="1"/>
          </p:cNvSpPr>
          <p:nvPr>
            <p:ph type="sldNum" sz="quarter" idx="12"/>
          </p:nvPr>
        </p:nvSpPr>
        <p:spPr/>
        <p:txBody>
          <a:bodyPr/>
          <a:lstStyle/>
          <a:p>
            <a:fld id="{0FD50806-BABF-4915-9689-3B9956D1C75C}" type="slidenum">
              <a:rPr lang="en-US" smtClean="0"/>
              <a:pPr/>
              <a:t>19</a:t>
            </a:fld>
            <a:endParaRPr lang="en-US" dirty="0"/>
          </a:p>
        </p:txBody>
      </p:sp>
      <p:sp>
        <p:nvSpPr>
          <p:cNvPr id="4" name="Title 1">
            <a:extLst>
              <a:ext uri="{FF2B5EF4-FFF2-40B4-BE49-F238E27FC236}">
                <a16:creationId xmlns:a16="http://schemas.microsoft.com/office/drawing/2014/main" id="{025AA77E-0257-4079-ACDA-34BBA1E8405D}"/>
              </a:ext>
            </a:extLst>
          </p:cNvPr>
          <p:cNvSpPr txBox="1">
            <a:spLocks/>
          </p:cNvSpPr>
          <p:nvPr/>
        </p:nvSpPr>
        <p:spPr>
          <a:xfrm>
            <a:off x="838200" y="497552"/>
            <a:ext cx="10515600" cy="914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t>Simplified version:</a:t>
            </a:r>
          </a:p>
        </p:txBody>
      </p:sp>
      <p:sp>
        <p:nvSpPr>
          <p:cNvPr id="5" name="Title 1">
            <a:extLst>
              <a:ext uri="{FF2B5EF4-FFF2-40B4-BE49-F238E27FC236}">
                <a16:creationId xmlns:a16="http://schemas.microsoft.com/office/drawing/2014/main" id="{A0898848-2507-4C14-892F-CE141A1031C7}"/>
              </a:ext>
            </a:extLst>
          </p:cNvPr>
          <p:cNvSpPr txBox="1">
            <a:spLocks/>
          </p:cNvSpPr>
          <p:nvPr/>
        </p:nvSpPr>
        <p:spPr>
          <a:xfrm>
            <a:off x="1309283" y="2589535"/>
            <a:ext cx="10515600" cy="914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dirty="0"/>
              <a:t>Foreach Feature (1-23; BFE)</a:t>
            </a:r>
          </a:p>
          <a:p>
            <a:pPr>
              <a:lnSpc>
                <a:spcPct val="150000"/>
              </a:lnSpc>
            </a:pPr>
            <a:r>
              <a:rPr lang="en-US" sz="2400" dirty="0"/>
              <a:t>	 Foreach neighbor (1-40) 	</a:t>
            </a:r>
          </a:p>
          <a:p>
            <a:pPr>
              <a:lnSpc>
                <a:spcPct val="150000"/>
              </a:lnSpc>
            </a:pPr>
            <a:r>
              <a:rPr lang="en-US" sz="2400" dirty="0"/>
              <a:t>			Foreach split range (20-80:20)</a:t>
            </a:r>
          </a:p>
          <a:p>
            <a:pPr>
              <a:lnSpc>
                <a:spcPct val="150000"/>
              </a:lnSpc>
            </a:pPr>
            <a:r>
              <a:rPr lang="en-US" sz="2400" dirty="0"/>
              <a:t>			</a:t>
            </a:r>
          </a:p>
          <a:p>
            <a:pPr>
              <a:lnSpc>
                <a:spcPct val="150000"/>
              </a:lnSpc>
            </a:pPr>
            <a:r>
              <a:rPr lang="en-US" sz="2400" dirty="0"/>
              <a:t>				Foreach CV (1-10)</a:t>
            </a:r>
          </a:p>
        </p:txBody>
      </p:sp>
      <p:cxnSp>
        <p:nvCxnSpPr>
          <p:cNvPr id="6" name="Straight Connector 5">
            <a:extLst>
              <a:ext uri="{FF2B5EF4-FFF2-40B4-BE49-F238E27FC236}">
                <a16:creationId xmlns:a16="http://schemas.microsoft.com/office/drawing/2014/main" id="{6A6953C0-B6E2-4C2A-8303-E9DBB860E750}"/>
              </a:ext>
            </a:extLst>
          </p:cNvPr>
          <p:cNvCxnSpPr/>
          <p:nvPr/>
        </p:nvCxnSpPr>
        <p:spPr>
          <a:xfrm>
            <a:off x="5503140" y="2967724"/>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D2974FAF-2500-4511-9945-B114CBE74BF9}"/>
              </a:ext>
            </a:extLst>
          </p:cNvPr>
          <p:cNvCxnSpPr/>
          <p:nvPr/>
        </p:nvCxnSpPr>
        <p:spPr>
          <a:xfrm>
            <a:off x="6021300" y="3503631"/>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942F432-6D52-4CCC-9E29-99BE4C91CDFA}"/>
              </a:ext>
            </a:extLst>
          </p:cNvPr>
          <p:cNvCxnSpPr/>
          <p:nvPr/>
        </p:nvCxnSpPr>
        <p:spPr>
          <a:xfrm>
            <a:off x="8534400" y="4067511"/>
            <a:ext cx="273558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CDAB0C61-FE86-411C-B9D1-7D296EB57F05}"/>
              </a:ext>
            </a:extLst>
          </p:cNvPr>
          <p:cNvCxnSpPr/>
          <p:nvPr/>
        </p:nvCxnSpPr>
        <p:spPr>
          <a:xfrm>
            <a:off x="7823430" y="5141931"/>
            <a:ext cx="273558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7612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1887199"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858000"/>
          </a:xfrm>
          <a:prstGeom prst="rect">
            <a:avLst/>
          </a:prstGeom>
        </p:spPr>
      </p:pic>
      <p:graphicFrame>
        <p:nvGraphicFramePr>
          <p:cNvPr id="17" name="Chart 16" descr="This is a chart. ">
            <a:extLst>
              <a:ext uri="{FF2B5EF4-FFF2-40B4-BE49-F238E27FC236}">
                <a16:creationId xmlns:a16="http://schemas.microsoft.com/office/drawing/2014/main" id="{18CE4845-D1D1-4E87-AAAF-B518DB8579AE}"/>
              </a:ext>
            </a:extLst>
          </p:cNvPr>
          <p:cNvGraphicFramePr/>
          <p:nvPr>
            <p:extLst>
              <p:ext uri="{D42A27DB-BD31-4B8C-83A1-F6EECF244321}">
                <p14:modId xmlns:p14="http://schemas.microsoft.com/office/powerpoint/2010/main" val="2096865569"/>
              </p:ext>
            </p:extLst>
          </p:nvPr>
        </p:nvGraphicFramePr>
        <p:xfrm>
          <a:off x="2644693" y="2012553"/>
          <a:ext cx="4522275" cy="3014850"/>
        </p:xfrm>
        <a:graphic>
          <a:graphicData uri="http://schemas.openxmlformats.org/drawingml/2006/chart">
            <c:chart xmlns:c="http://schemas.openxmlformats.org/drawingml/2006/chart" xmlns:r="http://schemas.openxmlformats.org/officeDocument/2006/relationships" r:id="rId5"/>
          </a:graphicData>
        </a:graphic>
      </p:graphicFrame>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70" y="0"/>
            <a:ext cx="490583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7792861" y="1811436"/>
            <a:ext cx="3892448" cy="3235128"/>
            <a:chOff x="7792861" y="1860738"/>
            <a:chExt cx="3892448"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7792861" y="2924304"/>
              <a:ext cx="3892448" cy="110799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A survey done by Amazon Mechanical Turk. as to when do drivers (under different scenarios) accept a coupon offered to them</a:t>
              </a:r>
              <a:endParaRPr lang="en-US" sz="1400" dirty="0">
                <a:solidFill>
                  <a:schemeClr val="bg1"/>
                </a:solidFill>
              </a:endParaRP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
        <p:nvSpPr>
          <p:cNvPr id="55" name="Title 1">
            <a:extLst>
              <a:ext uri="{FF2B5EF4-FFF2-40B4-BE49-F238E27FC236}">
                <a16:creationId xmlns:a16="http://schemas.microsoft.com/office/drawing/2014/main" id="{1E4BCA96-C5FB-45CF-9C13-045485B3CB62}"/>
              </a:ext>
            </a:extLst>
          </p:cNvPr>
          <p:cNvSpPr txBox="1">
            <a:spLocks/>
          </p:cNvSpPr>
          <p:nvPr/>
        </p:nvSpPr>
        <p:spPr>
          <a:xfrm>
            <a:off x="7532004" y="747870"/>
            <a:ext cx="4386840"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GB" dirty="0">
                <a:solidFill>
                  <a:schemeClr val="bg1"/>
                </a:solidFill>
              </a:rPr>
              <a:t>What is this data?</a:t>
            </a:r>
            <a:endParaRPr lang="en-US" dirty="0">
              <a:solidFill>
                <a:schemeClr val="bg1"/>
              </a:solidFill>
            </a:endParaRPr>
          </a:p>
        </p:txBody>
      </p:sp>
    </p:spTree>
    <p:extLst>
      <p:ext uri="{BB962C8B-B14F-4D97-AF65-F5344CB8AC3E}">
        <p14:creationId xmlns:p14="http://schemas.microsoft.com/office/powerpoint/2010/main" val="2044100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A799-15D1-4675-B741-EFFE4C63BC04}"/>
              </a:ext>
            </a:extLst>
          </p:cNvPr>
          <p:cNvSpPr>
            <a:spLocks noGrp="1"/>
          </p:cNvSpPr>
          <p:nvPr>
            <p:ph type="title"/>
          </p:nvPr>
        </p:nvSpPr>
        <p:spPr>
          <a:xfrm>
            <a:off x="838200" y="2971952"/>
            <a:ext cx="10515600" cy="914096"/>
          </a:xfrm>
        </p:spPr>
        <p:txBody>
          <a:bodyPr/>
          <a:lstStyle/>
          <a:p>
            <a:r>
              <a:rPr lang="en-US" sz="6600" dirty="0"/>
              <a:t>Results:</a:t>
            </a:r>
          </a:p>
        </p:txBody>
      </p:sp>
      <p:sp>
        <p:nvSpPr>
          <p:cNvPr id="3" name="Footer Placeholder 2">
            <a:extLst>
              <a:ext uri="{FF2B5EF4-FFF2-40B4-BE49-F238E27FC236}">
                <a16:creationId xmlns:a16="http://schemas.microsoft.com/office/drawing/2014/main" id="{91FF8A95-4F20-4DB1-ACEC-4381CFB507B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A3D1EEE-D021-4D52-9B93-B5C560B5DD6D}"/>
              </a:ext>
            </a:extLst>
          </p:cNvPr>
          <p:cNvSpPr>
            <a:spLocks noGrp="1"/>
          </p:cNvSpPr>
          <p:nvPr>
            <p:ph type="sldNum" sz="quarter" idx="12"/>
          </p:nvPr>
        </p:nvSpPr>
        <p:spPr/>
        <p:txBody>
          <a:bodyPr/>
          <a:lstStyle/>
          <a:p>
            <a:fld id="{0FD50806-BABF-4915-9689-3B9956D1C75C}" type="slidenum">
              <a:rPr lang="en-US" smtClean="0"/>
              <a:pPr/>
              <a:t>20</a:t>
            </a:fld>
            <a:endParaRPr lang="en-US" dirty="0"/>
          </a:p>
        </p:txBody>
      </p:sp>
    </p:spTree>
    <p:extLst>
      <p:ext uri="{BB962C8B-B14F-4D97-AF65-F5344CB8AC3E}">
        <p14:creationId xmlns:p14="http://schemas.microsoft.com/office/powerpoint/2010/main" val="358637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solidFill>
                  <a:schemeClr val="tx1"/>
                </a:solidFill>
              </a:rPr>
              <a:t>KNN-Classifier</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21</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4749289" y="2106332"/>
            <a:ext cx="2693422" cy="2924338"/>
            <a:chOff x="4749289" y="1687232"/>
            <a:chExt cx="2693422" cy="2924338"/>
          </a:xfrm>
        </p:grpSpPr>
        <p:grpSp>
          <p:nvGrpSpPr>
            <p:cNvPr id="6" name="Group 5">
              <a:extLst>
                <a:ext uri="{FF2B5EF4-FFF2-40B4-BE49-F238E27FC236}">
                  <a16:creationId xmlns:a16="http://schemas.microsoft.com/office/drawing/2014/main" id="{B791174E-A030-4EC8-A12C-CBF7B4ECD2AE}"/>
                </a:ext>
              </a:extLst>
            </p:cNvPr>
            <p:cNvGrpSpPr/>
            <p:nvPr/>
          </p:nvGrpSpPr>
          <p:grpSpPr>
            <a:xfrm>
              <a:off x="5066157" y="1687232"/>
              <a:ext cx="2059686" cy="1920940"/>
              <a:chOff x="7622517"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3918958933"/>
                  </p:ext>
                </p:extLst>
              </p:nvPr>
            </p:nvGraphicFramePr>
            <p:xfrm>
              <a:off x="7622517"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8708411"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71%</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4810125"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Accuracy</a:t>
              </a:r>
            </a:p>
          </p:txBody>
        </p:sp>
        <p:sp>
          <p:nvSpPr>
            <p:cNvPr id="50" name="TextBox 47">
              <a:extLst>
                <a:ext uri="{FF2B5EF4-FFF2-40B4-BE49-F238E27FC236}">
                  <a16:creationId xmlns:a16="http://schemas.microsoft.com/office/drawing/2014/main" id="{93A7AF6A-22BC-4CD2-A354-D732C3FA233C}"/>
                </a:ext>
              </a:extLst>
            </p:cNvPr>
            <p:cNvSpPr txBox="1"/>
            <p:nvPr/>
          </p:nvSpPr>
          <p:spPr>
            <a:xfrm>
              <a:off x="4749289"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dirty="0">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997793" y="2106332"/>
            <a:ext cx="2693422" cy="2924338"/>
            <a:chOff x="1016843" y="1687232"/>
            <a:chExt cx="2693422" cy="2924338"/>
          </a:xfrm>
        </p:grpSpPr>
        <p:grpSp>
          <p:nvGrpSpPr>
            <p:cNvPr id="85" name="Group 84">
              <a:extLst>
                <a:ext uri="{FF2B5EF4-FFF2-40B4-BE49-F238E27FC236}">
                  <a16:creationId xmlns:a16="http://schemas.microsoft.com/office/drawing/2014/main" id="{C940176A-1141-46EB-A141-FD8CC1108C54}"/>
                </a:ext>
              </a:extLst>
            </p:cNvPr>
            <p:cNvGrpSpPr/>
            <p:nvPr/>
          </p:nvGrpSpPr>
          <p:grpSpPr>
            <a:xfrm>
              <a:off x="1333711" y="1687232"/>
              <a:ext cx="2059686" cy="1920940"/>
              <a:chOff x="-6138267" y="2041702"/>
              <a:chExt cx="3781664" cy="3526921"/>
            </a:xfrm>
          </p:grpSpPr>
          <p:graphicFrame>
            <p:nvGraphicFramePr>
              <p:cNvPr id="86" name="Chart 85">
                <a:extLst>
                  <a:ext uri="{FF2B5EF4-FFF2-40B4-BE49-F238E27FC236}">
                    <a16:creationId xmlns:a16="http://schemas.microsoft.com/office/drawing/2014/main" id="{07617017-56AE-4EF1-990A-2D4410C51BFB}"/>
                  </a:ext>
                </a:extLst>
              </p:cNvPr>
              <p:cNvGraphicFramePr/>
              <p:nvPr>
                <p:extLst>
                  <p:ext uri="{D42A27DB-BD31-4B8C-83A1-F6EECF244321}">
                    <p14:modId xmlns:p14="http://schemas.microsoft.com/office/powerpoint/2010/main" val="1902357445"/>
                  </p:ext>
                </p:extLst>
              </p:nvPr>
            </p:nvGraphicFramePr>
            <p:xfrm>
              <a:off x="-6138267"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87" name="Oval 86">
                <a:extLst>
                  <a:ext uri="{FF2B5EF4-FFF2-40B4-BE49-F238E27FC236}">
                    <a16:creationId xmlns:a16="http://schemas.microsoft.com/office/drawing/2014/main" id="{7812A7BA-479B-4BEF-B397-77EEFB212384}"/>
                  </a:ext>
                </a:extLst>
              </p:cNvPr>
              <p:cNvSpPr/>
              <p:nvPr/>
            </p:nvSpPr>
            <p:spPr>
              <a:xfrm>
                <a:off x="-5052373"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404040"/>
                    </a:solidFill>
                  </a:rPr>
                  <a:t>33</a:t>
                </a:r>
              </a:p>
            </p:txBody>
          </p:sp>
        </p:grpSp>
        <p:sp>
          <p:nvSpPr>
            <p:cNvPr id="88" name="Rectangle: Rounded Corners 87">
              <a:extLst>
                <a:ext uri="{FF2B5EF4-FFF2-40B4-BE49-F238E27FC236}">
                  <a16:creationId xmlns:a16="http://schemas.microsoft.com/office/drawing/2014/main" id="{5B1D1B62-74EE-4306-A194-676901404487}"/>
                </a:ext>
              </a:extLst>
            </p:cNvPr>
            <p:cNvSpPr/>
            <p:nvPr/>
          </p:nvSpPr>
          <p:spPr>
            <a:xfrm>
              <a:off x="1077679"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K-neighbors</a:t>
              </a:r>
            </a:p>
          </p:txBody>
        </p:sp>
        <p:sp>
          <p:nvSpPr>
            <p:cNvPr id="89" name="TextBox 47">
              <a:extLst>
                <a:ext uri="{FF2B5EF4-FFF2-40B4-BE49-F238E27FC236}">
                  <a16:creationId xmlns:a16="http://schemas.microsoft.com/office/drawing/2014/main" id="{1DD221D1-F384-4A12-B3A1-9380E515AA4D}"/>
                </a:ext>
              </a:extLst>
            </p:cNvPr>
            <p:cNvSpPr txBox="1"/>
            <p:nvPr/>
          </p:nvSpPr>
          <p:spPr>
            <a:xfrm>
              <a:off x="1016843"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dirty="0">
                <a:solidFill>
                  <a:schemeClr val="tx1">
                    <a:lumMod val="75000"/>
                    <a:lumOff val="25000"/>
                  </a:schemeClr>
                </a:solidFill>
              </a:endParaRPr>
            </a:p>
          </p:txBody>
        </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5762677" y="2106332"/>
            <a:ext cx="5423359" cy="2924338"/>
            <a:chOff x="2038402" y="1687232"/>
            <a:chExt cx="5423359" cy="2924338"/>
          </a:xfrm>
        </p:grpSpPr>
        <p:grpSp>
          <p:nvGrpSpPr>
            <p:cNvPr id="96" name="Group 95">
              <a:extLst>
                <a:ext uri="{FF2B5EF4-FFF2-40B4-BE49-F238E27FC236}">
                  <a16:creationId xmlns:a16="http://schemas.microsoft.com/office/drawing/2014/main" id="{CA815FC0-A5D5-4991-97D3-CC05D36526BC}"/>
                </a:ext>
              </a:extLst>
            </p:cNvPr>
            <p:cNvGrpSpPr/>
            <p:nvPr/>
          </p:nvGrpSpPr>
          <p:grpSpPr>
            <a:xfrm>
              <a:off x="5085207" y="1687232"/>
              <a:ext cx="2059686" cy="1920940"/>
              <a:chOff x="749625" y="2041702"/>
              <a:chExt cx="3781664" cy="3526921"/>
            </a:xfrm>
          </p:grpSpPr>
          <p:graphicFrame>
            <p:nvGraphicFramePr>
              <p:cNvPr id="103" name="Chart 102">
                <a:extLst>
                  <a:ext uri="{FF2B5EF4-FFF2-40B4-BE49-F238E27FC236}">
                    <a16:creationId xmlns:a16="http://schemas.microsoft.com/office/drawing/2014/main" id="{41049237-FF5F-42D4-A69A-D6C23301B663}"/>
                  </a:ext>
                </a:extLst>
              </p:cNvPr>
              <p:cNvGraphicFramePr/>
              <p:nvPr>
                <p:extLst>
                  <p:ext uri="{D42A27DB-BD31-4B8C-83A1-F6EECF244321}">
                    <p14:modId xmlns:p14="http://schemas.microsoft.com/office/powerpoint/2010/main" val="3523648291"/>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5"/>
              </a:graphicData>
            </a:graphic>
          </p:graphicFrame>
          <p:sp>
            <p:nvSpPr>
              <p:cNvPr id="104" name="Oval 103">
                <a:extLst>
                  <a:ext uri="{FF2B5EF4-FFF2-40B4-BE49-F238E27FC236}">
                    <a16:creationId xmlns:a16="http://schemas.microsoft.com/office/drawing/2014/main" id="{882C8CE1-9097-467E-9A56-B29E99485AAD}"/>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7F7F7F"/>
                    </a:solidFill>
                  </a:rPr>
                  <a:t>80%</a:t>
                </a:r>
              </a:p>
            </p:txBody>
          </p:sp>
        </p:gr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Split</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dirty="0">
                <a:solidFill>
                  <a:schemeClr val="tx1">
                    <a:lumMod val="75000"/>
                    <a:lumOff val="25000"/>
                  </a:schemeClr>
                </a:solidFill>
              </a:endParaRP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2038402" y="4419651"/>
              <a:ext cx="666649" cy="116554"/>
              <a:chOff x="-1743025" y="4423637"/>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1743025" y="4423637"/>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1467978" y="4423637"/>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1192930" y="4423637"/>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9" name="Rectangle 1">
            <a:extLst>
              <a:ext uri="{FF2B5EF4-FFF2-40B4-BE49-F238E27FC236}">
                <a16:creationId xmlns:a16="http://schemas.microsoft.com/office/drawing/2014/main" id="{A4F482D9-FDD5-44CC-865D-892C49EA5AA8}"/>
              </a:ext>
            </a:extLst>
          </p:cNvPr>
          <p:cNvSpPr txBox="1">
            <a:spLocks noChangeArrowheads="1"/>
          </p:cNvSpPr>
          <p:nvPr/>
        </p:nvSpPr>
        <p:spPr bwMode="auto">
          <a:xfrm>
            <a:off x="1906094" y="5679228"/>
            <a:ext cx="9023304"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l" eaLnBrk="0" fontAlgn="base" hangingPunct="0">
              <a:lnSpc>
                <a:spcPct val="100000"/>
              </a:lnSpc>
              <a:spcAft>
                <a:spcPct val="0"/>
              </a:spcAft>
            </a:pPr>
            <a:r>
              <a:rPr lang="en-US" altLang="en-US" sz="1100" cap="none" dirty="0">
                <a:solidFill>
                  <a:srgbClr val="000000"/>
                </a:solidFill>
                <a:latin typeface="Courier New" panose="02070309020205020404" pitchFamily="49" charset="0"/>
              </a:rPr>
              <a:t>‘destination', '</a:t>
            </a:r>
            <a:r>
              <a:rPr lang="en-US" altLang="en-US" sz="1100" cap="none" dirty="0" err="1">
                <a:solidFill>
                  <a:srgbClr val="000000"/>
                </a:solidFill>
                <a:latin typeface="Courier New" panose="02070309020205020404" pitchFamily="49" charset="0"/>
              </a:rPr>
              <a:t>passanger</a:t>
            </a:r>
            <a:r>
              <a:rPr lang="en-US" altLang="en-US" sz="1100" cap="none" dirty="0">
                <a:solidFill>
                  <a:srgbClr val="000000"/>
                </a:solidFill>
                <a:latin typeface="Courier New" panose="02070309020205020404" pitchFamily="49" charset="0"/>
              </a:rPr>
              <a:t>', 'weather', 'coupon', 'expiration', 'education', 'income', 'Bar’,</a:t>
            </a:r>
            <a:br>
              <a:rPr lang="en-US" altLang="en-US" sz="1100" cap="none" dirty="0">
                <a:solidFill>
                  <a:srgbClr val="000000"/>
                </a:solidFill>
                <a:latin typeface="Courier New" panose="02070309020205020404" pitchFamily="49" charset="0"/>
              </a:rPr>
            </a:br>
            <a:r>
              <a:rPr lang="en-US" altLang="en-US" sz="1100" cap="none" dirty="0">
                <a:solidFill>
                  <a:srgbClr val="000000"/>
                </a:solidFill>
                <a:latin typeface="Courier New" panose="02070309020205020404" pitchFamily="49" charset="0"/>
              </a:rPr>
              <a:t>'</a:t>
            </a:r>
            <a:r>
              <a:rPr lang="en-US" altLang="en-US" sz="1100" cap="none" dirty="0" err="1">
                <a:solidFill>
                  <a:srgbClr val="000000"/>
                </a:solidFill>
                <a:latin typeface="Courier New" panose="02070309020205020404" pitchFamily="49" charset="0"/>
              </a:rPr>
              <a:t>CoffeeHouse</a:t>
            </a:r>
            <a:r>
              <a:rPr lang="en-US" altLang="en-US" sz="1100" cap="none" dirty="0">
                <a:solidFill>
                  <a:srgbClr val="000000"/>
                </a:solidFill>
                <a:latin typeface="Courier New" panose="02070309020205020404" pitchFamily="49" charset="0"/>
              </a:rPr>
              <a:t>', '</a:t>
            </a:r>
            <a:r>
              <a:rPr lang="en-US" altLang="en-US" sz="1100" cap="none" dirty="0" err="1">
                <a:solidFill>
                  <a:srgbClr val="000000"/>
                </a:solidFill>
                <a:latin typeface="Courier New" panose="02070309020205020404" pitchFamily="49" charset="0"/>
              </a:rPr>
              <a:t>CarryAway</a:t>
            </a:r>
            <a:r>
              <a:rPr lang="en-US" altLang="en-US" sz="1100" cap="none" dirty="0">
                <a:solidFill>
                  <a:srgbClr val="000000"/>
                </a:solidFill>
                <a:latin typeface="Courier New" panose="02070309020205020404" pitchFamily="49" charset="0"/>
              </a:rPr>
              <a:t>', 'RestaurantLessThan20', 'toCoupon_GEQ25min', '</a:t>
            </a:r>
            <a:r>
              <a:rPr lang="en-US" altLang="en-US" sz="1100" cap="none" dirty="0" err="1">
                <a:solidFill>
                  <a:srgbClr val="000000"/>
                </a:solidFill>
                <a:latin typeface="Courier New" panose="02070309020205020404" pitchFamily="49" charset="0"/>
              </a:rPr>
              <a:t>direction_same</a:t>
            </a:r>
            <a:r>
              <a:rPr lang="en-US" altLang="en-US" sz="1100" cap="none" dirty="0">
                <a:solidFill>
                  <a:srgbClr val="000000"/>
                </a:solidFill>
                <a:latin typeface="Courier New" panose="02070309020205020404" pitchFamily="49" charset="0"/>
              </a:rPr>
              <a:t>', '</a:t>
            </a:r>
            <a:r>
              <a:rPr lang="en-US" altLang="en-US" sz="1100" cap="none" dirty="0" err="1">
                <a:solidFill>
                  <a:srgbClr val="000000"/>
                </a:solidFill>
                <a:latin typeface="Courier New" panose="02070309020205020404" pitchFamily="49" charset="0"/>
              </a:rPr>
              <a:t>direction_opp</a:t>
            </a:r>
            <a:r>
              <a:rPr lang="en-US" altLang="en-US" sz="1100" cap="none" dirty="0">
                <a:solidFill>
                  <a:srgbClr val="000000"/>
                </a:solidFill>
                <a:latin typeface="Courier New" panose="02070309020205020404" pitchFamily="49" charset="0"/>
              </a:rPr>
              <a:t>'</a:t>
            </a:r>
            <a:r>
              <a:rPr lang="en-US" altLang="en-US" sz="600" cap="none" dirty="0">
                <a:solidFill>
                  <a:schemeClr val="tx1"/>
                </a:solidFill>
              </a:rPr>
              <a:t> </a:t>
            </a:r>
            <a:endParaRPr lang="en-US" altLang="en-US" sz="2400" cap="none" dirty="0">
              <a:solidFill>
                <a:schemeClr val="tx1"/>
              </a:solidFill>
              <a:latin typeface="Arial" panose="020B0604020202020204" pitchFamily="34" charset="0"/>
            </a:endParaRPr>
          </a:p>
        </p:txBody>
      </p:sp>
      <p:sp>
        <p:nvSpPr>
          <p:cNvPr id="40" name="Title 1">
            <a:extLst>
              <a:ext uri="{FF2B5EF4-FFF2-40B4-BE49-F238E27FC236}">
                <a16:creationId xmlns:a16="http://schemas.microsoft.com/office/drawing/2014/main" id="{B72699EE-BBCB-4906-8BC3-71C12A166A56}"/>
              </a:ext>
            </a:extLst>
          </p:cNvPr>
          <p:cNvSpPr txBox="1">
            <a:spLocks/>
          </p:cNvSpPr>
          <p:nvPr/>
        </p:nvSpPr>
        <p:spPr>
          <a:xfrm>
            <a:off x="533141" y="5272689"/>
            <a:ext cx="1792313" cy="2769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000" dirty="0">
                <a:solidFill>
                  <a:schemeClr val="tx1"/>
                </a:solidFill>
              </a:rPr>
              <a:t>Features:</a:t>
            </a:r>
          </a:p>
        </p:txBody>
      </p:sp>
    </p:spTree>
    <p:extLst>
      <p:ext uri="{BB962C8B-B14F-4D97-AF65-F5344CB8AC3E}">
        <p14:creationId xmlns:p14="http://schemas.microsoft.com/office/powerpoint/2010/main" val="409242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E71FB2-36F2-4522-BF45-7ACF863855AC}"/>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62047B32-EBF4-4DD8-8525-70EE401198E6}"/>
              </a:ext>
            </a:extLst>
          </p:cNvPr>
          <p:cNvSpPr>
            <a:spLocks noGrp="1"/>
          </p:cNvSpPr>
          <p:nvPr>
            <p:ph type="sldNum" sz="quarter" idx="12"/>
          </p:nvPr>
        </p:nvSpPr>
        <p:spPr/>
        <p:txBody>
          <a:bodyPr/>
          <a:lstStyle/>
          <a:p>
            <a:fld id="{0FD50806-BABF-4915-9689-3B9956D1C75C}" type="slidenum">
              <a:rPr lang="en-US" smtClean="0"/>
              <a:pPr/>
              <a:t>22</a:t>
            </a:fld>
            <a:endParaRPr lang="en-US" dirty="0"/>
          </a:p>
        </p:txBody>
      </p:sp>
      <p:sp>
        <p:nvSpPr>
          <p:cNvPr id="14" name="Title 1">
            <a:extLst>
              <a:ext uri="{FF2B5EF4-FFF2-40B4-BE49-F238E27FC236}">
                <a16:creationId xmlns:a16="http://schemas.microsoft.com/office/drawing/2014/main" id="{54AEFE9E-4734-412E-9D4D-23EAE37FCDA6}"/>
              </a:ext>
            </a:extLst>
          </p:cNvPr>
          <p:cNvSpPr>
            <a:spLocks noGrp="1"/>
          </p:cNvSpPr>
          <p:nvPr>
            <p:ph type="title"/>
          </p:nvPr>
        </p:nvSpPr>
        <p:spPr>
          <a:xfrm>
            <a:off x="838200" y="2514903"/>
            <a:ext cx="10515600" cy="1828193"/>
          </a:xfrm>
        </p:spPr>
        <p:txBody>
          <a:bodyPr/>
          <a:lstStyle/>
          <a:p>
            <a:r>
              <a:rPr lang="en-US" sz="6600" dirty="0"/>
              <a:t>Experiment: </a:t>
            </a:r>
            <a:br>
              <a:rPr lang="en-US" sz="6600" dirty="0"/>
            </a:br>
            <a:r>
              <a:rPr lang="en-US" sz="6600" dirty="0">
                <a:solidFill>
                  <a:schemeClr val="tx1"/>
                </a:solidFill>
              </a:rPr>
              <a:t>KNN-regressor</a:t>
            </a:r>
            <a:endParaRPr lang="en-US" sz="6600" dirty="0"/>
          </a:p>
        </p:txBody>
      </p:sp>
    </p:spTree>
    <p:extLst>
      <p:ext uri="{BB962C8B-B14F-4D97-AF65-F5344CB8AC3E}">
        <p14:creationId xmlns:p14="http://schemas.microsoft.com/office/powerpoint/2010/main" val="2381914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35A6-8CE0-48AD-A6F3-F6EC000506BD}"/>
              </a:ext>
            </a:extLst>
          </p:cNvPr>
          <p:cNvSpPr>
            <a:spLocks noGrp="1"/>
          </p:cNvSpPr>
          <p:nvPr>
            <p:ph type="title"/>
          </p:nvPr>
        </p:nvSpPr>
        <p:spPr>
          <a:xfrm>
            <a:off x="838200" y="525818"/>
            <a:ext cx="10515600" cy="498598"/>
          </a:xfrm>
        </p:spPr>
        <p:txBody>
          <a:bodyPr/>
          <a:lstStyle/>
          <a:p>
            <a:r>
              <a:rPr lang="en-US" dirty="0">
                <a:solidFill>
                  <a:schemeClr val="tx1"/>
                </a:solidFill>
              </a:rPr>
              <a:t>KNN-regressor Cross-validated</a:t>
            </a:r>
            <a:endParaRPr lang="en-US" dirty="0"/>
          </a:p>
        </p:txBody>
      </p:sp>
      <p:sp>
        <p:nvSpPr>
          <p:cNvPr id="3" name="Footer Placeholder 2">
            <a:extLst>
              <a:ext uri="{FF2B5EF4-FFF2-40B4-BE49-F238E27FC236}">
                <a16:creationId xmlns:a16="http://schemas.microsoft.com/office/drawing/2014/main" id="{056F0258-E781-4EBE-86BF-6E5C3B3D9535}"/>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787C1460-A365-41A2-B6EE-55F6EA275135}"/>
              </a:ext>
            </a:extLst>
          </p:cNvPr>
          <p:cNvSpPr>
            <a:spLocks noGrp="1"/>
          </p:cNvSpPr>
          <p:nvPr>
            <p:ph type="sldNum" sz="quarter" idx="12"/>
          </p:nvPr>
        </p:nvSpPr>
        <p:spPr/>
        <p:txBody>
          <a:bodyPr/>
          <a:lstStyle/>
          <a:p>
            <a:fld id="{0FD50806-BABF-4915-9689-3B9956D1C75C}" type="slidenum">
              <a:rPr lang="en-US" smtClean="0"/>
              <a:pPr/>
              <a:t>23</a:t>
            </a:fld>
            <a:endParaRPr lang="en-US" dirty="0"/>
          </a:p>
        </p:txBody>
      </p:sp>
      <p:pic>
        <p:nvPicPr>
          <p:cNvPr id="5" name="Picture 4">
            <a:extLst>
              <a:ext uri="{FF2B5EF4-FFF2-40B4-BE49-F238E27FC236}">
                <a16:creationId xmlns:a16="http://schemas.microsoft.com/office/drawing/2014/main" id="{CEE311B2-4707-412C-A75E-C2A1339A203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r="35250" b="63772"/>
          <a:stretch/>
        </p:blipFill>
        <p:spPr>
          <a:xfrm>
            <a:off x="105512" y="2727148"/>
            <a:ext cx="11781688" cy="701852"/>
          </a:xfrm>
          <a:prstGeom prst="rect">
            <a:avLst/>
          </a:prstGeom>
        </p:spPr>
      </p:pic>
      <p:sp>
        <p:nvSpPr>
          <p:cNvPr id="6" name="Title 1">
            <a:extLst>
              <a:ext uri="{FF2B5EF4-FFF2-40B4-BE49-F238E27FC236}">
                <a16:creationId xmlns:a16="http://schemas.microsoft.com/office/drawing/2014/main" id="{8EFF1D02-AE0A-4B14-9441-F374AE44FBA0}"/>
              </a:ext>
            </a:extLst>
          </p:cNvPr>
          <p:cNvSpPr txBox="1">
            <a:spLocks/>
          </p:cNvSpPr>
          <p:nvPr/>
        </p:nvSpPr>
        <p:spPr>
          <a:xfrm>
            <a:off x="951143" y="5006341"/>
            <a:ext cx="7171777" cy="12344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t>Accuracy plummeted to 15%!</a:t>
            </a:r>
          </a:p>
        </p:txBody>
      </p:sp>
    </p:spTree>
    <p:extLst>
      <p:ext uri="{BB962C8B-B14F-4D97-AF65-F5344CB8AC3E}">
        <p14:creationId xmlns:p14="http://schemas.microsoft.com/office/powerpoint/2010/main" val="128146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61F4-EB47-48E5-80AA-5AF953F7B1BF}"/>
              </a:ext>
            </a:extLst>
          </p:cNvPr>
          <p:cNvSpPr>
            <a:spLocks noGrp="1"/>
          </p:cNvSpPr>
          <p:nvPr>
            <p:ph type="title"/>
          </p:nvPr>
        </p:nvSpPr>
        <p:spPr/>
        <p:txBody>
          <a:bodyPr/>
          <a:lstStyle/>
          <a:p>
            <a:r>
              <a:rPr lang="en-US" dirty="0"/>
              <a:t>Second:</a:t>
            </a:r>
          </a:p>
        </p:txBody>
      </p:sp>
      <p:sp>
        <p:nvSpPr>
          <p:cNvPr id="3" name="Footer Placeholder 2">
            <a:extLst>
              <a:ext uri="{FF2B5EF4-FFF2-40B4-BE49-F238E27FC236}">
                <a16:creationId xmlns:a16="http://schemas.microsoft.com/office/drawing/2014/main" id="{9100F539-B0F0-47A3-A38B-3B36D9D82FD1}"/>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2140F121-5B26-4185-BD29-2FAC8299461F}"/>
              </a:ext>
            </a:extLst>
          </p:cNvPr>
          <p:cNvSpPr>
            <a:spLocks noGrp="1"/>
          </p:cNvSpPr>
          <p:nvPr>
            <p:ph type="sldNum" sz="quarter" idx="12"/>
          </p:nvPr>
        </p:nvSpPr>
        <p:spPr/>
        <p:txBody>
          <a:bodyPr/>
          <a:lstStyle/>
          <a:p>
            <a:fld id="{0FD50806-BABF-4915-9689-3B9956D1C75C}" type="slidenum">
              <a:rPr lang="en-US" smtClean="0"/>
              <a:pPr/>
              <a:t>24</a:t>
            </a:fld>
            <a:endParaRPr lang="en-US" dirty="0"/>
          </a:p>
        </p:txBody>
      </p:sp>
      <p:sp>
        <p:nvSpPr>
          <p:cNvPr id="5" name="Title 1">
            <a:extLst>
              <a:ext uri="{FF2B5EF4-FFF2-40B4-BE49-F238E27FC236}">
                <a16:creationId xmlns:a16="http://schemas.microsoft.com/office/drawing/2014/main" id="{0DBCA2B6-79C2-4256-BF18-84850EE32030}"/>
              </a:ext>
            </a:extLst>
          </p:cNvPr>
          <p:cNvSpPr txBox="1">
            <a:spLocks/>
          </p:cNvSpPr>
          <p:nvPr/>
        </p:nvSpPr>
        <p:spPr>
          <a:xfrm>
            <a:off x="838200" y="2971952"/>
            <a:ext cx="10515600" cy="914096"/>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6600" dirty="0"/>
              <a:t>Random Forest</a:t>
            </a:r>
          </a:p>
        </p:txBody>
      </p:sp>
    </p:spTree>
    <p:extLst>
      <p:ext uri="{BB962C8B-B14F-4D97-AF65-F5344CB8AC3E}">
        <p14:creationId xmlns:p14="http://schemas.microsoft.com/office/powerpoint/2010/main" val="324528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700D-B55F-42A3-BBF2-3851002ADDF1}"/>
              </a:ext>
            </a:extLst>
          </p:cNvPr>
          <p:cNvSpPr>
            <a:spLocks noGrp="1"/>
          </p:cNvSpPr>
          <p:nvPr>
            <p:ph type="title"/>
          </p:nvPr>
        </p:nvSpPr>
        <p:spPr/>
        <p:txBody>
          <a:bodyPr/>
          <a:lstStyle/>
          <a:p>
            <a:r>
              <a:rPr lang="en-US" dirty="0"/>
              <a:t>Random Forest</a:t>
            </a:r>
          </a:p>
        </p:txBody>
      </p:sp>
      <p:sp>
        <p:nvSpPr>
          <p:cNvPr id="3" name="Footer Placeholder 2">
            <a:extLst>
              <a:ext uri="{FF2B5EF4-FFF2-40B4-BE49-F238E27FC236}">
                <a16:creationId xmlns:a16="http://schemas.microsoft.com/office/drawing/2014/main" id="{FAC681F3-ED57-466C-B2E9-59994BB79D2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C78D81BA-20E8-4DC0-B72D-F67841A401DD}"/>
              </a:ext>
            </a:extLst>
          </p:cNvPr>
          <p:cNvSpPr>
            <a:spLocks noGrp="1"/>
          </p:cNvSpPr>
          <p:nvPr>
            <p:ph type="sldNum" sz="quarter" idx="12"/>
          </p:nvPr>
        </p:nvSpPr>
        <p:spPr/>
        <p:txBody>
          <a:bodyPr/>
          <a:lstStyle/>
          <a:p>
            <a:fld id="{0FD50806-BABF-4915-9689-3B9956D1C75C}" type="slidenum">
              <a:rPr lang="en-US" smtClean="0"/>
              <a:pPr/>
              <a:t>25</a:t>
            </a:fld>
            <a:endParaRPr lang="en-US" dirty="0"/>
          </a:p>
        </p:txBody>
      </p:sp>
      <p:pic>
        <p:nvPicPr>
          <p:cNvPr id="6" name="Picture 5">
            <a:extLst>
              <a:ext uri="{FF2B5EF4-FFF2-40B4-BE49-F238E27FC236}">
                <a16:creationId xmlns:a16="http://schemas.microsoft.com/office/drawing/2014/main" id="{A66D02DA-8E4F-4E31-A9CB-595E335428E1}"/>
              </a:ext>
            </a:extLst>
          </p:cNvPr>
          <p:cNvPicPr>
            <a:picLocks noChangeAspect="1"/>
          </p:cNvPicPr>
          <p:nvPr/>
        </p:nvPicPr>
        <p:blipFill>
          <a:blip r:embed="rId2"/>
          <a:stretch>
            <a:fillRect/>
          </a:stretch>
        </p:blipFill>
        <p:spPr>
          <a:xfrm>
            <a:off x="411480" y="2515251"/>
            <a:ext cx="10942320" cy="2337752"/>
          </a:xfrm>
          <a:prstGeom prst="rect">
            <a:avLst/>
          </a:prstGeom>
        </p:spPr>
      </p:pic>
      <p:sp>
        <p:nvSpPr>
          <p:cNvPr id="8" name="Title 1">
            <a:extLst>
              <a:ext uri="{FF2B5EF4-FFF2-40B4-BE49-F238E27FC236}">
                <a16:creationId xmlns:a16="http://schemas.microsoft.com/office/drawing/2014/main" id="{3ED10872-5191-4DBF-89AA-4F4D402F3902}"/>
              </a:ext>
            </a:extLst>
          </p:cNvPr>
          <p:cNvSpPr txBox="1">
            <a:spLocks/>
          </p:cNvSpPr>
          <p:nvPr/>
        </p:nvSpPr>
        <p:spPr>
          <a:xfrm>
            <a:off x="265343" y="1904386"/>
            <a:ext cx="2736937" cy="610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dirty="0"/>
              <a:t>Right off the bat:</a:t>
            </a:r>
          </a:p>
        </p:txBody>
      </p:sp>
    </p:spTree>
    <p:extLst>
      <p:ext uri="{BB962C8B-B14F-4D97-AF65-F5344CB8AC3E}">
        <p14:creationId xmlns:p14="http://schemas.microsoft.com/office/powerpoint/2010/main" val="3748529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D801B47-5208-4171-8357-C808BE044053}"/>
              </a:ext>
            </a:extLst>
          </p:cNvPr>
          <p:cNvPicPr>
            <a:picLocks noChangeAspect="1"/>
          </p:cNvPicPr>
          <p:nvPr/>
        </p:nvPicPr>
        <p:blipFill rotWithShape="1">
          <a:blip r:embed="rId3"/>
          <a:srcRect r="33563" b="26428"/>
          <a:stretch/>
        </p:blipFill>
        <p:spPr>
          <a:xfrm>
            <a:off x="77501" y="1109731"/>
            <a:ext cx="11098886" cy="4399544"/>
          </a:xfrm>
          <a:prstGeom prst="rect">
            <a:avLst/>
          </a:prstGeom>
        </p:spPr>
      </p:pic>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solidFill>
                  <a:schemeClr val="tx1"/>
                </a:solidFill>
              </a:rPr>
              <a:t>Random forest</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26</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8548966" y="870737"/>
            <a:ext cx="2693422" cy="2924338"/>
            <a:chOff x="4749289" y="1687232"/>
            <a:chExt cx="2693422" cy="2924338"/>
          </a:xfrm>
        </p:grpSpPr>
        <p:grpSp>
          <p:nvGrpSpPr>
            <p:cNvPr id="6" name="Group 5">
              <a:extLst>
                <a:ext uri="{FF2B5EF4-FFF2-40B4-BE49-F238E27FC236}">
                  <a16:creationId xmlns:a16="http://schemas.microsoft.com/office/drawing/2014/main" id="{B791174E-A030-4EC8-A12C-CBF7B4ECD2AE}"/>
                </a:ext>
              </a:extLst>
            </p:cNvPr>
            <p:cNvGrpSpPr/>
            <p:nvPr/>
          </p:nvGrpSpPr>
          <p:grpSpPr>
            <a:xfrm>
              <a:off x="5066157" y="1687232"/>
              <a:ext cx="2059686" cy="1920940"/>
              <a:chOff x="7622517"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232994557"/>
                  </p:ext>
                </p:extLst>
              </p:nvPr>
            </p:nvGraphicFramePr>
            <p:xfrm>
              <a:off x="7622517"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8708411"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77%</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4810125"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Accuracy</a:t>
              </a:r>
            </a:p>
          </p:txBody>
        </p:sp>
        <p:sp>
          <p:nvSpPr>
            <p:cNvPr id="50" name="TextBox 47">
              <a:extLst>
                <a:ext uri="{FF2B5EF4-FFF2-40B4-BE49-F238E27FC236}">
                  <a16:creationId xmlns:a16="http://schemas.microsoft.com/office/drawing/2014/main" id="{93A7AF6A-22BC-4CD2-A354-D732C3FA233C}"/>
                </a:ext>
              </a:extLst>
            </p:cNvPr>
            <p:cNvSpPr txBox="1"/>
            <p:nvPr/>
          </p:nvSpPr>
          <p:spPr>
            <a:xfrm>
              <a:off x="4749289"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dirty="0">
                <a:solidFill>
                  <a:schemeClr val="tx1">
                    <a:lumMod val="75000"/>
                    <a:lumOff val="25000"/>
                  </a:schemeClr>
                </a:solidFill>
              </a:endParaRPr>
            </a:p>
          </p:txBody>
        </p:sp>
      </p:grpSp>
      <p:sp>
        <p:nvSpPr>
          <p:cNvPr id="27" name="Rectangle 1">
            <a:extLst>
              <a:ext uri="{FF2B5EF4-FFF2-40B4-BE49-F238E27FC236}">
                <a16:creationId xmlns:a16="http://schemas.microsoft.com/office/drawing/2014/main" id="{A7A9A53A-BD8E-4405-BA48-CDE10E7E6192}"/>
              </a:ext>
            </a:extLst>
          </p:cNvPr>
          <p:cNvSpPr txBox="1">
            <a:spLocks noChangeArrowheads="1"/>
          </p:cNvSpPr>
          <p:nvPr/>
        </p:nvSpPr>
        <p:spPr bwMode="auto">
          <a:xfrm>
            <a:off x="1906094" y="5594590"/>
            <a:ext cx="7816242"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l" eaLnBrk="0" fontAlgn="base" hangingPunct="0">
              <a:lnSpc>
                <a:spcPct val="100000"/>
              </a:lnSpc>
              <a:spcAft>
                <a:spcPct val="0"/>
              </a:spcAft>
            </a:pPr>
            <a:r>
              <a:rPr lang="en-US" altLang="en-US" sz="1100" cap="none" dirty="0">
                <a:solidFill>
                  <a:srgbClr val="000000"/>
                </a:solidFill>
                <a:latin typeface="Courier New" panose="02070309020205020404" pitchFamily="49" charset="0"/>
              </a:rPr>
              <a:t>'</a:t>
            </a:r>
            <a:r>
              <a:rPr lang="en-US" altLang="en-US" sz="1100" cap="none" dirty="0" err="1">
                <a:solidFill>
                  <a:srgbClr val="000000"/>
                </a:solidFill>
                <a:latin typeface="Courier New" panose="02070309020205020404" pitchFamily="49" charset="0"/>
              </a:rPr>
              <a:t>passanger</a:t>
            </a:r>
            <a:r>
              <a:rPr lang="en-US" altLang="en-US" sz="1100" cap="none" dirty="0">
                <a:solidFill>
                  <a:srgbClr val="000000"/>
                </a:solidFill>
                <a:latin typeface="Courier New" panose="02070309020205020404" pitchFamily="49" charset="0"/>
              </a:rPr>
              <a:t>', 'time', 'coupon', 'expiration', 'education', 'occupation', 'income', 'Bar’,</a:t>
            </a:r>
          </a:p>
          <a:p>
            <a:pPr algn="l" eaLnBrk="0" fontAlgn="base" hangingPunct="0">
              <a:lnSpc>
                <a:spcPct val="100000"/>
              </a:lnSpc>
              <a:spcAft>
                <a:spcPct val="0"/>
              </a:spcAft>
            </a:pPr>
            <a:r>
              <a:rPr lang="en-US" altLang="en-US" sz="1100" cap="none" dirty="0">
                <a:solidFill>
                  <a:srgbClr val="000000"/>
                </a:solidFill>
                <a:latin typeface="Courier New" panose="02070309020205020404" pitchFamily="49" charset="0"/>
              </a:rPr>
              <a:t>'</a:t>
            </a:r>
            <a:r>
              <a:rPr lang="en-US" altLang="en-US" sz="1100" cap="none" dirty="0" err="1">
                <a:solidFill>
                  <a:srgbClr val="000000"/>
                </a:solidFill>
                <a:latin typeface="Courier New" panose="02070309020205020404" pitchFamily="49" charset="0"/>
              </a:rPr>
              <a:t>CoffeeHouse</a:t>
            </a:r>
            <a:r>
              <a:rPr lang="en-US" altLang="en-US" sz="1100" cap="none" dirty="0">
                <a:solidFill>
                  <a:srgbClr val="000000"/>
                </a:solidFill>
                <a:latin typeface="Courier New" panose="02070309020205020404" pitchFamily="49" charset="0"/>
              </a:rPr>
              <a:t>', '</a:t>
            </a:r>
            <a:r>
              <a:rPr lang="en-US" altLang="en-US" sz="1100" cap="none" dirty="0" err="1">
                <a:solidFill>
                  <a:srgbClr val="000000"/>
                </a:solidFill>
                <a:latin typeface="Courier New" panose="02070309020205020404" pitchFamily="49" charset="0"/>
              </a:rPr>
              <a:t>CarryAway</a:t>
            </a:r>
            <a:r>
              <a:rPr lang="en-US" altLang="en-US" sz="1100" cap="none" dirty="0">
                <a:solidFill>
                  <a:srgbClr val="000000"/>
                </a:solidFill>
                <a:latin typeface="Courier New" panose="02070309020205020404" pitchFamily="49" charset="0"/>
              </a:rPr>
              <a:t>', 'RestaurantLessThan20', 'Restaurant20To50', 'toCoupon_GEQ5min’,</a:t>
            </a:r>
          </a:p>
          <a:p>
            <a:pPr algn="l" eaLnBrk="0" fontAlgn="base" hangingPunct="0">
              <a:lnSpc>
                <a:spcPct val="100000"/>
              </a:lnSpc>
              <a:spcAft>
                <a:spcPct val="0"/>
              </a:spcAft>
            </a:pPr>
            <a:r>
              <a:rPr lang="en-US" altLang="en-US" sz="1100" cap="none" dirty="0">
                <a:solidFill>
                  <a:srgbClr val="000000"/>
                </a:solidFill>
                <a:latin typeface="Courier New" panose="02070309020205020404" pitchFamily="49" charset="0"/>
              </a:rPr>
              <a:t>'toCoupon_GEQ15min', 'toCoupon_GEQ25min', '</a:t>
            </a:r>
            <a:r>
              <a:rPr lang="en-US" altLang="en-US" sz="1100" cap="none" dirty="0" err="1">
                <a:solidFill>
                  <a:srgbClr val="000000"/>
                </a:solidFill>
                <a:latin typeface="Courier New" panose="02070309020205020404" pitchFamily="49" charset="0"/>
              </a:rPr>
              <a:t>direction_same</a:t>
            </a:r>
            <a:r>
              <a:rPr lang="en-US" altLang="en-US" sz="1100" cap="none" dirty="0">
                <a:solidFill>
                  <a:srgbClr val="000000"/>
                </a:solidFill>
                <a:latin typeface="Courier New" panose="02070309020205020404" pitchFamily="49" charset="0"/>
              </a:rPr>
              <a:t>'</a:t>
            </a:r>
            <a:endParaRPr lang="en-US" altLang="en-US" sz="2400" cap="none" dirty="0">
              <a:solidFill>
                <a:schemeClr val="tx1"/>
              </a:solidFill>
              <a:latin typeface="Arial" panose="020B0604020202020204" pitchFamily="34" charset="0"/>
            </a:endParaRPr>
          </a:p>
        </p:txBody>
      </p:sp>
      <p:sp>
        <p:nvSpPr>
          <p:cNvPr id="28" name="Title 1">
            <a:extLst>
              <a:ext uri="{FF2B5EF4-FFF2-40B4-BE49-F238E27FC236}">
                <a16:creationId xmlns:a16="http://schemas.microsoft.com/office/drawing/2014/main" id="{EEC7350D-CFE6-42CC-8670-9FAB4998D3F7}"/>
              </a:ext>
            </a:extLst>
          </p:cNvPr>
          <p:cNvSpPr txBox="1">
            <a:spLocks/>
          </p:cNvSpPr>
          <p:nvPr/>
        </p:nvSpPr>
        <p:spPr>
          <a:xfrm>
            <a:off x="266441" y="5748269"/>
            <a:ext cx="1792313" cy="2492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1800" dirty="0">
                <a:solidFill>
                  <a:schemeClr val="tx1"/>
                </a:solidFill>
              </a:rPr>
              <a:t>Features:</a:t>
            </a:r>
          </a:p>
        </p:txBody>
      </p:sp>
    </p:spTree>
    <p:extLst>
      <p:ext uri="{BB962C8B-B14F-4D97-AF65-F5344CB8AC3E}">
        <p14:creationId xmlns:p14="http://schemas.microsoft.com/office/powerpoint/2010/main" val="4063994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82AE89-A652-41D1-8216-AA0C1815E21A}"/>
              </a:ext>
            </a:extLst>
          </p:cNvPr>
          <p:cNvPicPr>
            <a:picLocks noChangeAspect="1"/>
          </p:cNvPicPr>
          <p:nvPr/>
        </p:nvPicPr>
        <p:blipFill>
          <a:blip r:embed="rId2">
            <a:duotone>
              <a:schemeClr val="accent2">
                <a:shade val="45000"/>
                <a:satMod val="135000"/>
              </a:schemeClr>
              <a:prstClr val="white"/>
            </a:duotone>
          </a:blip>
          <a:stretch>
            <a:fillRect/>
          </a:stretch>
        </p:blipFill>
        <p:spPr>
          <a:xfrm>
            <a:off x="5996940" y="4118286"/>
            <a:ext cx="6099810" cy="1463208"/>
          </a:xfrm>
          <a:prstGeom prst="rect">
            <a:avLst/>
          </a:prstGeom>
        </p:spPr>
      </p:pic>
      <p:sp>
        <p:nvSpPr>
          <p:cNvPr id="13" name="Rectangle: Rounded Corners 12">
            <a:extLst>
              <a:ext uri="{FF2B5EF4-FFF2-40B4-BE49-F238E27FC236}">
                <a16:creationId xmlns:a16="http://schemas.microsoft.com/office/drawing/2014/main" id="{7F956EB0-840E-4A53-9EAD-D12DA2CC6AD1}"/>
              </a:ext>
              <a:ext uri="{C183D7F6-B498-43B3-948B-1728B52AA6E4}">
                <adec:decorative xmlns:adec="http://schemas.microsoft.com/office/drawing/2017/decorative" val="1"/>
              </a:ext>
            </a:extLst>
          </p:cNvPr>
          <p:cNvSpPr/>
          <p:nvPr/>
        </p:nvSpPr>
        <p:spPr>
          <a:xfrm>
            <a:off x="3614473" y="4197760"/>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DC61205-8C8E-4D8B-95A8-5DC670BB5FA8}"/>
              </a:ext>
              <a:ext uri="{C183D7F6-B498-43B3-948B-1728B52AA6E4}">
                <adec:decorative xmlns:adec="http://schemas.microsoft.com/office/drawing/2017/decorative" val="1"/>
              </a:ext>
            </a:extLst>
          </p:cNvPr>
          <p:cNvSpPr/>
          <p:nvPr/>
        </p:nvSpPr>
        <p:spPr>
          <a:xfrm>
            <a:off x="4568320" y="429194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856166D-904B-4B6E-AC7A-65C76C7497C6}"/>
              </a:ext>
              <a:ext uri="{C183D7F6-B498-43B3-948B-1728B52AA6E4}">
                <adec:decorative xmlns:adec="http://schemas.microsoft.com/office/drawing/2017/decorative" val="1"/>
              </a:ext>
            </a:extLst>
          </p:cNvPr>
          <p:cNvSpPr/>
          <p:nvPr/>
        </p:nvSpPr>
        <p:spPr>
          <a:xfrm>
            <a:off x="3628562" y="2210960"/>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A3B0F72-FD36-4042-B9EF-1C5AE2B10EBB}"/>
              </a:ext>
              <a:ext uri="{C183D7F6-B498-43B3-948B-1728B52AA6E4}">
                <adec:decorative xmlns:adec="http://schemas.microsoft.com/office/drawing/2017/decorative" val="1"/>
              </a:ext>
            </a:extLst>
          </p:cNvPr>
          <p:cNvSpPr/>
          <p:nvPr/>
        </p:nvSpPr>
        <p:spPr>
          <a:xfrm>
            <a:off x="4542671" y="230514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15622AC-6B7F-4A0F-B29E-3657054F585B}"/>
              </a:ext>
            </a:extLst>
          </p:cNvPr>
          <p:cNvPicPr>
            <a:picLocks noChangeAspect="1"/>
          </p:cNvPicPr>
          <p:nvPr/>
        </p:nvPicPr>
        <p:blipFill>
          <a:blip r:embed="rId3">
            <a:duotone>
              <a:schemeClr val="accent2">
                <a:shade val="45000"/>
                <a:satMod val="135000"/>
              </a:schemeClr>
              <a:prstClr val="white"/>
            </a:duotone>
          </a:blip>
          <a:stretch>
            <a:fillRect/>
          </a:stretch>
        </p:blipFill>
        <p:spPr>
          <a:xfrm>
            <a:off x="5660562" y="1351141"/>
            <a:ext cx="6436188" cy="2450830"/>
          </a:xfrm>
          <a:prstGeom prst="rect">
            <a:avLst/>
          </a:prstGeom>
        </p:spPr>
      </p:pic>
      <p:sp>
        <p:nvSpPr>
          <p:cNvPr id="2" name="Title 1">
            <a:extLst>
              <a:ext uri="{FF2B5EF4-FFF2-40B4-BE49-F238E27FC236}">
                <a16:creationId xmlns:a16="http://schemas.microsoft.com/office/drawing/2014/main" id="{83292E70-D5E6-4268-8184-54E1F8B86DB4}"/>
              </a:ext>
            </a:extLst>
          </p:cNvPr>
          <p:cNvSpPr>
            <a:spLocks noGrp="1"/>
          </p:cNvSpPr>
          <p:nvPr>
            <p:ph type="title"/>
          </p:nvPr>
        </p:nvSpPr>
        <p:spPr/>
        <p:txBody>
          <a:bodyPr/>
          <a:lstStyle/>
          <a:p>
            <a:r>
              <a:rPr lang="en-US" dirty="0"/>
              <a:t>Final results cross-validated:</a:t>
            </a:r>
          </a:p>
        </p:txBody>
      </p:sp>
      <p:sp>
        <p:nvSpPr>
          <p:cNvPr id="3" name="Footer Placeholder 2">
            <a:extLst>
              <a:ext uri="{FF2B5EF4-FFF2-40B4-BE49-F238E27FC236}">
                <a16:creationId xmlns:a16="http://schemas.microsoft.com/office/drawing/2014/main" id="{D12AD4AD-0135-47DB-85AD-F1A5E115D133}"/>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36860887-A2DF-4465-8918-EDC6A92531C6}"/>
              </a:ext>
            </a:extLst>
          </p:cNvPr>
          <p:cNvSpPr>
            <a:spLocks noGrp="1"/>
          </p:cNvSpPr>
          <p:nvPr>
            <p:ph type="sldNum" sz="quarter" idx="12"/>
          </p:nvPr>
        </p:nvSpPr>
        <p:spPr/>
        <p:txBody>
          <a:bodyPr/>
          <a:lstStyle/>
          <a:p>
            <a:fld id="{0FD50806-BABF-4915-9689-3B9956D1C75C}" type="slidenum">
              <a:rPr lang="en-US" smtClean="0"/>
              <a:pPr/>
              <a:t>27</a:t>
            </a:fld>
            <a:endParaRPr lang="en-US" dirty="0"/>
          </a:p>
        </p:txBody>
      </p:sp>
      <p:sp>
        <p:nvSpPr>
          <p:cNvPr id="5" name="Title 1">
            <a:extLst>
              <a:ext uri="{FF2B5EF4-FFF2-40B4-BE49-F238E27FC236}">
                <a16:creationId xmlns:a16="http://schemas.microsoft.com/office/drawing/2014/main" id="{39A0CC8F-59AE-44B0-8193-24E4E9F667E1}"/>
              </a:ext>
            </a:extLst>
          </p:cNvPr>
          <p:cNvSpPr txBox="1">
            <a:spLocks/>
          </p:cNvSpPr>
          <p:nvPr/>
        </p:nvSpPr>
        <p:spPr>
          <a:xfrm>
            <a:off x="168585" y="1607702"/>
            <a:ext cx="4191000"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dirty="0"/>
              <a:t>KNN classifier:</a:t>
            </a:r>
          </a:p>
        </p:txBody>
      </p:sp>
      <p:sp>
        <p:nvSpPr>
          <p:cNvPr id="12" name="Title 1">
            <a:extLst>
              <a:ext uri="{FF2B5EF4-FFF2-40B4-BE49-F238E27FC236}">
                <a16:creationId xmlns:a16="http://schemas.microsoft.com/office/drawing/2014/main" id="{515D15D5-6F97-4C2A-B79F-907D3C34A453}"/>
              </a:ext>
            </a:extLst>
          </p:cNvPr>
          <p:cNvSpPr txBox="1">
            <a:spLocks/>
          </p:cNvSpPr>
          <p:nvPr/>
        </p:nvSpPr>
        <p:spPr>
          <a:xfrm>
            <a:off x="4359585" y="2613917"/>
            <a:ext cx="1295400" cy="3877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800" dirty="0"/>
              <a:t>69%</a:t>
            </a:r>
          </a:p>
        </p:txBody>
      </p:sp>
      <p:sp>
        <p:nvSpPr>
          <p:cNvPr id="14" name="Title 1">
            <a:extLst>
              <a:ext uri="{FF2B5EF4-FFF2-40B4-BE49-F238E27FC236}">
                <a16:creationId xmlns:a16="http://schemas.microsoft.com/office/drawing/2014/main" id="{79708660-DBEE-47B3-BB44-62FCDD85A43D}"/>
              </a:ext>
            </a:extLst>
          </p:cNvPr>
          <p:cNvSpPr txBox="1">
            <a:spLocks/>
          </p:cNvSpPr>
          <p:nvPr/>
        </p:nvSpPr>
        <p:spPr>
          <a:xfrm>
            <a:off x="351671" y="3594502"/>
            <a:ext cx="4191000"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dirty="0"/>
              <a:t>Random forest:</a:t>
            </a:r>
          </a:p>
        </p:txBody>
      </p:sp>
      <p:sp>
        <p:nvSpPr>
          <p:cNvPr id="15" name="Title 1">
            <a:extLst>
              <a:ext uri="{FF2B5EF4-FFF2-40B4-BE49-F238E27FC236}">
                <a16:creationId xmlns:a16="http://schemas.microsoft.com/office/drawing/2014/main" id="{B32BE170-57FD-487F-8E4A-E6C362985448}"/>
              </a:ext>
            </a:extLst>
          </p:cNvPr>
          <p:cNvSpPr txBox="1">
            <a:spLocks/>
          </p:cNvSpPr>
          <p:nvPr/>
        </p:nvSpPr>
        <p:spPr>
          <a:xfrm>
            <a:off x="4385234" y="4642738"/>
            <a:ext cx="1295400" cy="2769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000" dirty="0"/>
              <a:t>70.5%</a:t>
            </a:r>
          </a:p>
        </p:txBody>
      </p:sp>
    </p:spTree>
    <p:extLst>
      <p:ext uri="{BB962C8B-B14F-4D97-AF65-F5344CB8AC3E}">
        <p14:creationId xmlns:p14="http://schemas.microsoft.com/office/powerpoint/2010/main" val="2030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61F4-EB47-48E5-80AA-5AF953F7B1BF}"/>
              </a:ext>
            </a:extLst>
          </p:cNvPr>
          <p:cNvSpPr>
            <a:spLocks noGrp="1"/>
          </p:cNvSpPr>
          <p:nvPr>
            <p:ph type="title"/>
          </p:nvPr>
        </p:nvSpPr>
        <p:spPr/>
        <p:txBody>
          <a:bodyPr/>
          <a:lstStyle/>
          <a:p>
            <a:r>
              <a:rPr lang="en-US" dirty="0"/>
              <a:t>Other work:</a:t>
            </a:r>
          </a:p>
        </p:txBody>
      </p:sp>
      <p:sp>
        <p:nvSpPr>
          <p:cNvPr id="3" name="Footer Placeholder 2">
            <a:extLst>
              <a:ext uri="{FF2B5EF4-FFF2-40B4-BE49-F238E27FC236}">
                <a16:creationId xmlns:a16="http://schemas.microsoft.com/office/drawing/2014/main" id="{9100F539-B0F0-47A3-A38B-3B36D9D82FD1}"/>
              </a:ext>
            </a:extLst>
          </p:cNvPr>
          <p:cNvSpPr>
            <a:spLocks noGrp="1"/>
          </p:cNvSpPr>
          <p:nvPr>
            <p:ph type="ftr" sz="quarter" idx="11"/>
          </p:nvPr>
        </p:nvSpPr>
        <p:spPr>
          <a:xfrm>
            <a:off x="10558462" y="6509710"/>
            <a:ext cx="1561696" cy="276999"/>
          </a:xfrm>
        </p:spPr>
        <p:txBody>
          <a:bodyPr/>
          <a:lstStyle/>
          <a:p>
            <a:r>
              <a:rPr lang="en-US" dirty="0"/>
              <a:t>SAS TEAM</a:t>
            </a:r>
          </a:p>
        </p:txBody>
      </p:sp>
      <p:sp>
        <p:nvSpPr>
          <p:cNvPr id="4" name="Slide Number Placeholder 3">
            <a:extLst>
              <a:ext uri="{FF2B5EF4-FFF2-40B4-BE49-F238E27FC236}">
                <a16:creationId xmlns:a16="http://schemas.microsoft.com/office/drawing/2014/main" id="{2140F121-5B26-4185-BD29-2FAC8299461F}"/>
              </a:ext>
            </a:extLst>
          </p:cNvPr>
          <p:cNvSpPr>
            <a:spLocks noGrp="1"/>
          </p:cNvSpPr>
          <p:nvPr>
            <p:ph type="sldNum" sz="quarter" idx="12"/>
          </p:nvPr>
        </p:nvSpPr>
        <p:spPr/>
        <p:txBody>
          <a:bodyPr/>
          <a:lstStyle/>
          <a:p>
            <a:fld id="{0FD50806-BABF-4915-9689-3B9956D1C75C}" type="slidenum">
              <a:rPr lang="en-US" smtClean="0"/>
              <a:pPr/>
              <a:t>28</a:t>
            </a:fld>
            <a:endParaRPr lang="en-US" dirty="0"/>
          </a:p>
        </p:txBody>
      </p:sp>
      <p:sp>
        <p:nvSpPr>
          <p:cNvPr id="6" name="مربع نص 5">
            <a:extLst>
              <a:ext uri="{FF2B5EF4-FFF2-40B4-BE49-F238E27FC236}">
                <a16:creationId xmlns:a16="http://schemas.microsoft.com/office/drawing/2014/main" id="{511CA4F3-A5DE-4EA9-9D94-4279243507C3}"/>
              </a:ext>
            </a:extLst>
          </p:cNvPr>
          <p:cNvSpPr txBox="1"/>
          <p:nvPr/>
        </p:nvSpPr>
        <p:spPr>
          <a:xfrm>
            <a:off x="561975" y="1285875"/>
            <a:ext cx="11115675" cy="369332"/>
          </a:xfrm>
          <a:prstGeom prst="rect">
            <a:avLst/>
          </a:prstGeom>
          <a:noFill/>
        </p:spPr>
        <p:txBody>
          <a:bodyPr wrap="square" rtlCol="1">
            <a:spAutoFit/>
          </a:bodyPr>
          <a:lstStyle/>
          <a:p>
            <a:r>
              <a:rPr lang="en-US" dirty="0"/>
              <a:t>We found a research that modeled the same data using R language and various models got a very similar results </a:t>
            </a:r>
            <a:endParaRPr lang="ar-SA" dirty="0"/>
          </a:p>
        </p:txBody>
      </p:sp>
      <p:pic>
        <p:nvPicPr>
          <p:cNvPr id="10" name="صورة 9">
            <a:extLst>
              <a:ext uri="{FF2B5EF4-FFF2-40B4-BE49-F238E27FC236}">
                <a16:creationId xmlns:a16="http://schemas.microsoft.com/office/drawing/2014/main" id="{DCF144E2-5DD8-42A5-9D41-DB43805EB1F8}"/>
              </a:ext>
            </a:extLst>
          </p:cNvPr>
          <p:cNvPicPr>
            <a:picLocks noChangeAspect="1"/>
          </p:cNvPicPr>
          <p:nvPr/>
        </p:nvPicPr>
        <p:blipFill>
          <a:blip r:embed="rId2"/>
          <a:stretch>
            <a:fillRect/>
          </a:stretch>
        </p:blipFill>
        <p:spPr>
          <a:xfrm>
            <a:off x="1771650" y="1929332"/>
            <a:ext cx="7559695" cy="3795089"/>
          </a:xfrm>
          <a:prstGeom prst="rect">
            <a:avLst/>
          </a:prstGeom>
        </p:spPr>
      </p:pic>
      <p:sp>
        <p:nvSpPr>
          <p:cNvPr id="15" name="مربع نص 14">
            <a:extLst>
              <a:ext uri="{FF2B5EF4-FFF2-40B4-BE49-F238E27FC236}">
                <a16:creationId xmlns:a16="http://schemas.microsoft.com/office/drawing/2014/main" id="{FD794AB6-8276-4064-8236-97154671BA8A}"/>
              </a:ext>
            </a:extLst>
          </p:cNvPr>
          <p:cNvSpPr txBox="1"/>
          <p:nvPr/>
        </p:nvSpPr>
        <p:spPr>
          <a:xfrm>
            <a:off x="7781925" y="2276475"/>
            <a:ext cx="2314575" cy="369332"/>
          </a:xfrm>
          <a:prstGeom prst="rect">
            <a:avLst/>
          </a:prstGeom>
          <a:noFill/>
        </p:spPr>
        <p:txBody>
          <a:bodyPr wrap="square" rtlCol="1">
            <a:spAutoFit/>
          </a:bodyPr>
          <a:lstStyle/>
          <a:p>
            <a:r>
              <a:rPr lang="en-US" dirty="0"/>
              <a:t>Random Forest   </a:t>
            </a:r>
            <a:endParaRPr lang="ar-SA" dirty="0"/>
          </a:p>
        </p:txBody>
      </p:sp>
    </p:spTree>
    <p:extLst>
      <p:ext uri="{BB962C8B-B14F-4D97-AF65-F5344CB8AC3E}">
        <p14:creationId xmlns:p14="http://schemas.microsoft.com/office/powerpoint/2010/main" val="349715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61F4-EB47-48E5-80AA-5AF953F7B1BF}"/>
              </a:ext>
            </a:extLst>
          </p:cNvPr>
          <p:cNvSpPr>
            <a:spLocks noGrp="1"/>
          </p:cNvSpPr>
          <p:nvPr>
            <p:ph type="title"/>
          </p:nvPr>
        </p:nvSpPr>
        <p:spPr/>
        <p:txBody>
          <a:bodyPr/>
          <a:lstStyle/>
          <a:p>
            <a:r>
              <a:rPr lang="en-US" dirty="0"/>
              <a:t>Other work:</a:t>
            </a:r>
          </a:p>
        </p:txBody>
      </p:sp>
      <p:sp>
        <p:nvSpPr>
          <p:cNvPr id="3" name="Footer Placeholder 2">
            <a:extLst>
              <a:ext uri="{FF2B5EF4-FFF2-40B4-BE49-F238E27FC236}">
                <a16:creationId xmlns:a16="http://schemas.microsoft.com/office/drawing/2014/main" id="{9100F539-B0F0-47A3-A38B-3B36D9D82FD1}"/>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2140F121-5B26-4185-BD29-2FAC8299461F}"/>
              </a:ext>
            </a:extLst>
          </p:cNvPr>
          <p:cNvSpPr>
            <a:spLocks noGrp="1"/>
          </p:cNvSpPr>
          <p:nvPr>
            <p:ph type="sldNum" sz="quarter" idx="12"/>
          </p:nvPr>
        </p:nvSpPr>
        <p:spPr/>
        <p:txBody>
          <a:bodyPr/>
          <a:lstStyle/>
          <a:p>
            <a:fld id="{0FD50806-BABF-4915-9689-3B9956D1C75C}" type="slidenum">
              <a:rPr lang="en-US" smtClean="0"/>
              <a:pPr/>
              <a:t>29</a:t>
            </a:fld>
            <a:endParaRPr lang="en-US" dirty="0"/>
          </a:p>
        </p:txBody>
      </p:sp>
      <p:sp>
        <p:nvSpPr>
          <p:cNvPr id="6" name="مربع نص 5">
            <a:extLst>
              <a:ext uri="{FF2B5EF4-FFF2-40B4-BE49-F238E27FC236}">
                <a16:creationId xmlns:a16="http://schemas.microsoft.com/office/drawing/2014/main" id="{511CA4F3-A5DE-4EA9-9D94-4279243507C3}"/>
              </a:ext>
            </a:extLst>
          </p:cNvPr>
          <p:cNvSpPr txBox="1"/>
          <p:nvPr/>
        </p:nvSpPr>
        <p:spPr>
          <a:xfrm>
            <a:off x="561975" y="1285875"/>
            <a:ext cx="11115675" cy="369332"/>
          </a:xfrm>
          <a:prstGeom prst="rect">
            <a:avLst/>
          </a:prstGeom>
          <a:noFill/>
        </p:spPr>
        <p:txBody>
          <a:bodyPr wrap="square" rtlCol="1">
            <a:spAutoFit/>
          </a:bodyPr>
          <a:lstStyle/>
          <a:p>
            <a:r>
              <a:rPr lang="en-US" dirty="0"/>
              <a:t>We found a research that modeled the same data using R language and various models got a very similar results </a:t>
            </a:r>
            <a:endParaRPr lang="ar-SA" dirty="0"/>
          </a:p>
        </p:txBody>
      </p:sp>
      <p:pic>
        <p:nvPicPr>
          <p:cNvPr id="10" name="صورة 9">
            <a:extLst>
              <a:ext uri="{FF2B5EF4-FFF2-40B4-BE49-F238E27FC236}">
                <a16:creationId xmlns:a16="http://schemas.microsoft.com/office/drawing/2014/main" id="{DCF144E2-5DD8-42A5-9D41-DB43805EB1F8}"/>
              </a:ext>
            </a:extLst>
          </p:cNvPr>
          <p:cNvPicPr>
            <a:picLocks noChangeAspect="1"/>
          </p:cNvPicPr>
          <p:nvPr/>
        </p:nvPicPr>
        <p:blipFill>
          <a:blip r:embed="rId2"/>
          <a:stretch>
            <a:fillRect/>
          </a:stretch>
        </p:blipFill>
        <p:spPr>
          <a:xfrm>
            <a:off x="561975" y="1986482"/>
            <a:ext cx="7559695" cy="3795089"/>
          </a:xfrm>
          <a:prstGeom prst="rect">
            <a:avLst/>
          </a:prstGeom>
        </p:spPr>
      </p:pic>
      <p:pic>
        <p:nvPicPr>
          <p:cNvPr id="14" name="صورة 13">
            <a:extLst>
              <a:ext uri="{FF2B5EF4-FFF2-40B4-BE49-F238E27FC236}">
                <a16:creationId xmlns:a16="http://schemas.microsoft.com/office/drawing/2014/main" id="{E5366BF0-D1FA-4671-A51F-984191D855A9}"/>
              </a:ext>
            </a:extLst>
          </p:cNvPr>
          <p:cNvPicPr>
            <a:picLocks noChangeAspect="1"/>
          </p:cNvPicPr>
          <p:nvPr/>
        </p:nvPicPr>
        <p:blipFill>
          <a:blip r:embed="rId3"/>
          <a:stretch>
            <a:fillRect/>
          </a:stretch>
        </p:blipFill>
        <p:spPr>
          <a:xfrm>
            <a:off x="457200" y="1878224"/>
            <a:ext cx="9324975" cy="4408468"/>
          </a:xfrm>
          <a:prstGeom prst="rect">
            <a:avLst/>
          </a:prstGeom>
        </p:spPr>
      </p:pic>
      <p:sp>
        <p:nvSpPr>
          <p:cNvPr id="15" name="مربع نص 14">
            <a:extLst>
              <a:ext uri="{FF2B5EF4-FFF2-40B4-BE49-F238E27FC236}">
                <a16:creationId xmlns:a16="http://schemas.microsoft.com/office/drawing/2014/main" id="{FD794AB6-8276-4064-8236-97154671BA8A}"/>
              </a:ext>
            </a:extLst>
          </p:cNvPr>
          <p:cNvSpPr txBox="1"/>
          <p:nvPr/>
        </p:nvSpPr>
        <p:spPr>
          <a:xfrm>
            <a:off x="7210425" y="2428875"/>
            <a:ext cx="2314575" cy="369332"/>
          </a:xfrm>
          <a:prstGeom prst="rect">
            <a:avLst/>
          </a:prstGeom>
          <a:noFill/>
        </p:spPr>
        <p:txBody>
          <a:bodyPr wrap="square" rtlCol="1">
            <a:spAutoFit/>
          </a:bodyPr>
          <a:lstStyle/>
          <a:p>
            <a:r>
              <a:rPr lang="en-US" dirty="0"/>
              <a:t>After cross validation  </a:t>
            </a:r>
            <a:endParaRPr lang="ar-SA" dirty="0"/>
          </a:p>
        </p:txBody>
      </p:sp>
    </p:spTree>
    <p:extLst>
      <p:ext uri="{BB962C8B-B14F-4D97-AF65-F5344CB8AC3E}">
        <p14:creationId xmlns:p14="http://schemas.microsoft.com/office/powerpoint/2010/main" val="402935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9E27-BF04-4817-B690-FD9C7F1D442E}"/>
              </a:ext>
            </a:extLst>
          </p:cNvPr>
          <p:cNvSpPr>
            <a:spLocks noGrp="1"/>
          </p:cNvSpPr>
          <p:nvPr>
            <p:ph type="title"/>
          </p:nvPr>
        </p:nvSpPr>
        <p:spPr/>
        <p:txBody>
          <a:bodyPr/>
          <a:lstStyle/>
          <a:p>
            <a:r>
              <a:rPr lang="en-GB" dirty="0"/>
              <a:t>Why this dataset?</a:t>
            </a:r>
            <a:endParaRPr lang="en-US" dirty="0"/>
          </a:p>
        </p:txBody>
      </p:sp>
      <p:sp>
        <p:nvSpPr>
          <p:cNvPr id="3" name="Footer Placeholder 2">
            <a:extLst>
              <a:ext uri="{FF2B5EF4-FFF2-40B4-BE49-F238E27FC236}">
                <a16:creationId xmlns:a16="http://schemas.microsoft.com/office/drawing/2014/main" id="{5F60F57B-22E8-42BF-BAF7-80C0FFD5F6FB}"/>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8E3E1256-7606-480D-A695-A35834C6DA21}"/>
              </a:ext>
            </a:extLst>
          </p:cNvPr>
          <p:cNvSpPr>
            <a:spLocks noGrp="1"/>
          </p:cNvSpPr>
          <p:nvPr>
            <p:ph type="sldNum" sz="quarter" idx="12"/>
          </p:nvPr>
        </p:nvSpPr>
        <p:spPr/>
        <p:txBody>
          <a:bodyPr/>
          <a:lstStyle/>
          <a:p>
            <a:fld id="{0FD50806-BABF-4915-9689-3B9956D1C75C}" type="slidenum">
              <a:rPr lang="en-US" smtClean="0"/>
              <a:pPr/>
              <a:t>3</a:t>
            </a:fld>
            <a:endParaRPr lang="en-US" dirty="0"/>
          </a:p>
        </p:txBody>
      </p:sp>
      <p:sp>
        <p:nvSpPr>
          <p:cNvPr id="5" name="TextBox 47">
            <a:extLst>
              <a:ext uri="{FF2B5EF4-FFF2-40B4-BE49-F238E27FC236}">
                <a16:creationId xmlns:a16="http://schemas.microsoft.com/office/drawing/2014/main" id="{0AD137D8-5C43-403E-B0CD-39681064506B}"/>
              </a:ext>
            </a:extLst>
          </p:cNvPr>
          <p:cNvSpPr txBox="1"/>
          <p:nvPr/>
        </p:nvSpPr>
        <p:spPr>
          <a:xfrm>
            <a:off x="1341376" y="1848586"/>
            <a:ext cx="9702659" cy="34470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Help advertisers know the optimal conditions under which to distribute their coupons.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H</a:t>
            </a:r>
            <a:r>
              <a:rPr lang="en-US" sz="2800" dirty="0"/>
              <a:t>elp business owners know what demography to expect to use their promotions.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GB" sz="2800" dirty="0"/>
              <a:t>H</a:t>
            </a:r>
            <a:r>
              <a:rPr lang="en-US" sz="2800" dirty="0"/>
              <a:t>elp people receive the optimal coupons in the optimal conditions</a:t>
            </a:r>
            <a:endParaRPr lang="en-US" sz="2000" dirty="0"/>
          </a:p>
        </p:txBody>
      </p:sp>
    </p:spTree>
    <p:extLst>
      <p:ext uri="{BB962C8B-B14F-4D97-AF65-F5344CB8AC3E}">
        <p14:creationId xmlns:p14="http://schemas.microsoft.com/office/powerpoint/2010/main" val="470297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11" name="TextBox 12">
            <a:extLst>
              <a:ext uri="{FF2B5EF4-FFF2-40B4-BE49-F238E27FC236}">
                <a16:creationId xmlns:a16="http://schemas.microsoft.com/office/drawing/2014/main" id="{A6343399-7D9B-466B-AF32-2F3EAD56A71F}"/>
              </a:ext>
            </a:extLst>
          </p:cNvPr>
          <p:cNvSpPr txBox="1"/>
          <p:nvPr/>
        </p:nvSpPr>
        <p:spPr>
          <a:xfrm>
            <a:off x="628650" y="525578"/>
            <a:ext cx="6528837" cy="1200329"/>
          </a:xfrm>
          <a:prstGeom prst="rect">
            <a:avLst/>
          </a:prstGeom>
          <a:noFill/>
        </p:spPr>
        <p:txBody>
          <a:bodyPr wrap="square" rtlCol="0" anchor="ctr">
            <a:spAutoFit/>
          </a:bodyPr>
          <a:lstStyle/>
          <a:p>
            <a:pPr algn="ctr"/>
            <a:r>
              <a:rPr lang="en-US" sz="7200" dirty="0">
                <a:solidFill>
                  <a:schemeClr val="bg1"/>
                </a:solidFill>
                <a:latin typeface="+mj-lt"/>
              </a:rPr>
              <a:t>References:</a:t>
            </a:r>
          </a:p>
        </p:txBody>
      </p:sp>
      <p:sp>
        <p:nvSpPr>
          <p:cNvPr id="3" name="مربع نص 2">
            <a:extLst>
              <a:ext uri="{FF2B5EF4-FFF2-40B4-BE49-F238E27FC236}">
                <a16:creationId xmlns:a16="http://schemas.microsoft.com/office/drawing/2014/main" id="{9BD458D5-37AF-47E5-AFC5-02A9CB39BBBB}"/>
              </a:ext>
            </a:extLst>
          </p:cNvPr>
          <p:cNvSpPr txBox="1"/>
          <p:nvPr/>
        </p:nvSpPr>
        <p:spPr>
          <a:xfrm>
            <a:off x="628650" y="1725907"/>
            <a:ext cx="11058525" cy="3693319"/>
          </a:xfrm>
          <a:prstGeom prst="rect">
            <a:avLst/>
          </a:prstGeom>
          <a:noFill/>
        </p:spPr>
        <p:txBody>
          <a:bodyPr wrap="square" rtlCol="1">
            <a:spAutoFit/>
          </a:bodyPr>
          <a:lstStyle/>
          <a:p>
            <a:endParaRPr lang="en-US" dirty="0">
              <a:solidFill>
                <a:schemeClr val="accent6"/>
              </a:solidFill>
            </a:endParaRPr>
          </a:p>
          <a:p>
            <a:pPr marL="285750" indent="-285750">
              <a:buFont typeface="Arial" panose="020B0604020202020204" pitchFamily="34" charset="0"/>
              <a:buChar char="•"/>
            </a:pPr>
            <a:r>
              <a:rPr lang="en-US" dirty="0">
                <a:solidFill>
                  <a:schemeClr val="accent6"/>
                </a:solidFill>
              </a:rPr>
              <a:t>Wang, Tong, Cynthia Rudin, Finale Doshi-Velez, </a:t>
            </a:r>
            <a:r>
              <a:rPr lang="en-US" dirty="0" err="1">
                <a:solidFill>
                  <a:schemeClr val="accent6"/>
                </a:solidFill>
              </a:rPr>
              <a:t>Yimin</a:t>
            </a:r>
            <a:r>
              <a:rPr lang="en-US" dirty="0">
                <a:solidFill>
                  <a:schemeClr val="accent6"/>
                </a:solidFill>
              </a:rPr>
              <a:t> Liu, Erica </a:t>
            </a:r>
            <a:r>
              <a:rPr lang="en-US" dirty="0" err="1">
                <a:solidFill>
                  <a:schemeClr val="accent6"/>
                </a:solidFill>
              </a:rPr>
              <a:t>Klampfl</a:t>
            </a:r>
            <a:r>
              <a:rPr lang="en-US" dirty="0">
                <a:solidFill>
                  <a:schemeClr val="accent6"/>
                </a:solidFill>
              </a:rPr>
              <a:t>, and Perry </a:t>
            </a:r>
            <a:r>
              <a:rPr lang="en-US" dirty="0" err="1">
                <a:solidFill>
                  <a:schemeClr val="accent6"/>
                </a:solidFill>
              </a:rPr>
              <a:t>MacNeille</a:t>
            </a:r>
            <a:r>
              <a:rPr lang="en-US" dirty="0">
                <a:solidFill>
                  <a:schemeClr val="accent6"/>
                </a:solidFill>
              </a:rPr>
              <a:t>. 'A </a:t>
            </a:r>
            <a:r>
              <a:rPr lang="en-US" dirty="0" err="1">
                <a:solidFill>
                  <a:schemeClr val="accent6"/>
                </a:solidFill>
              </a:rPr>
              <a:t>bayesian</a:t>
            </a:r>
            <a:r>
              <a:rPr lang="en-US" dirty="0">
                <a:solidFill>
                  <a:schemeClr val="accent6"/>
                </a:solidFill>
              </a:rPr>
              <a:t> framework for learning rule sets for interpretable classification.' The Journal of Machine Learning Research 18, no. 1 (2017): 2357-2393.</a:t>
            </a:r>
          </a:p>
          <a:p>
            <a:r>
              <a:rPr lang="en-US" dirty="0">
                <a:solidFill>
                  <a:schemeClr val="accent1"/>
                </a:solidFill>
                <a:hlinkClick r:id="rId4"/>
              </a:rPr>
              <a:t>https://archive.ics.uci.edu/ml/datasets/in-vehicle+coupon+recommendation</a:t>
            </a:r>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The research about the same data </a:t>
            </a:r>
          </a:p>
          <a:p>
            <a:r>
              <a:rPr lang="en-US" dirty="0">
                <a:solidFill>
                  <a:schemeClr val="accent1"/>
                </a:solidFill>
                <a:hlinkClick r:id="rId5"/>
              </a:rPr>
              <a:t>https://www.kaggle.com/rijinbaby/analysis-in-vehicle-coupon-recommendation/report#random-forest</a:t>
            </a:r>
            <a:endParaRPr lang="en-US" dirty="0">
              <a:solidFill>
                <a:schemeClr val="accent1"/>
              </a:solidFill>
            </a:endParaRPr>
          </a:p>
          <a:p>
            <a:r>
              <a:rPr lang="en-US" dirty="0">
                <a:solidFill>
                  <a:schemeClr val="accent1"/>
                </a:solidFill>
              </a:rPr>
              <a:t>	</a:t>
            </a:r>
            <a:endParaRPr lang="ar-SA" dirty="0">
              <a:solidFill>
                <a:schemeClr val="accent1"/>
              </a:solidFill>
            </a:endParaRPr>
          </a:p>
        </p:txBody>
      </p:sp>
    </p:spTree>
    <p:extLst>
      <p:ext uri="{BB962C8B-B14F-4D97-AF65-F5344CB8AC3E}">
        <p14:creationId xmlns:p14="http://schemas.microsoft.com/office/powerpoint/2010/main" val="307684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11" name="TextBox 12">
            <a:extLst>
              <a:ext uri="{FF2B5EF4-FFF2-40B4-BE49-F238E27FC236}">
                <a16:creationId xmlns:a16="http://schemas.microsoft.com/office/drawing/2014/main" id="{A6343399-7D9B-466B-AF32-2F3EAD56A71F}"/>
              </a:ext>
            </a:extLst>
          </p:cNvPr>
          <p:cNvSpPr txBox="1"/>
          <p:nvPr/>
        </p:nvSpPr>
        <p:spPr>
          <a:xfrm>
            <a:off x="628650" y="525578"/>
            <a:ext cx="9074748" cy="1200329"/>
          </a:xfrm>
          <a:prstGeom prst="rect">
            <a:avLst/>
          </a:prstGeom>
          <a:noFill/>
        </p:spPr>
        <p:txBody>
          <a:bodyPr wrap="square" rtlCol="0" anchor="ctr">
            <a:spAutoFit/>
          </a:bodyPr>
          <a:lstStyle/>
          <a:p>
            <a:pPr algn="ctr"/>
            <a:r>
              <a:rPr lang="en-US" sz="7200" dirty="0">
                <a:solidFill>
                  <a:schemeClr val="bg1"/>
                </a:solidFill>
                <a:latin typeface="+mj-lt"/>
              </a:rPr>
              <a:t>Team member:</a:t>
            </a:r>
          </a:p>
        </p:txBody>
      </p:sp>
      <p:sp>
        <p:nvSpPr>
          <p:cNvPr id="3" name="مربع نص 2">
            <a:extLst>
              <a:ext uri="{FF2B5EF4-FFF2-40B4-BE49-F238E27FC236}">
                <a16:creationId xmlns:a16="http://schemas.microsoft.com/office/drawing/2014/main" id="{9BD458D5-37AF-47E5-AFC5-02A9CB39BBBB}"/>
              </a:ext>
            </a:extLst>
          </p:cNvPr>
          <p:cNvSpPr txBox="1"/>
          <p:nvPr/>
        </p:nvSpPr>
        <p:spPr>
          <a:xfrm>
            <a:off x="1058956" y="2525642"/>
            <a:ext cx="7514889" cy="1415326"/>
          </a:xfrm>
          <a:prstGeom prst="rect">
            <a:avLst/>
          </a:prstGeom>
          <a:noFill/>
        </p:spPr>
        <p:txBody>
          <a:bodyPr wrap="square" rtlCol="1">
            <a:spAutoFit/>
          </a:bodyPr>
          <a:lstStyle/>
          <a:p>
            <a:pPr marL="457200" indent="-457200">
              <a:buFont typeface="Arial" panose="020B0604020202020204" pitchFamily="34" charset="0"/>
              <a:buChar char="•"/>
            </a:pPr>
            <a:r>
              <a:rPr lang="en-US" sz="2800" dirty="0" err="1">
                <a:solidFill>
                  <a:schemeClr val="accent1"/>
                </a:solidFill>
              </a:rPr>
              <a:t>Sattam</a:t>
            </a:r>
            <a:r>
              <a:rPr lang="en-US" sz="2800" dirty="0">
                <a:solidFill>
                  <a:schemeClr val="accent1"/>
                </a:solidFill>
              </a:rPr>
              <a:t> </a:t>
            </a:r>
            <a:r>
              <a:rPr lang="en-US" sz="2800" dirty="0" err="1">
                <a:solidFill>
                  <a:schemeClr val="accent1"/>
                </a:solidFill>
              </a:rPr>
              <a:t>Alammar</a:t>
            </a:r>
            <a:r>
              <a:rPr lang="en-US" sz="2800" dirty="0">
                <a:solidFill>
                  <a:schemeClr val="accent1"/>
                </a:solidFill>
              </a:rPr>
              <a:t>  		218110372</a:t>
            </a:r>
          </a:p>
          <a:p>
            <a:pPr marL="457200" indent="-457200">
              <a:buFont typeface="Arial" panose="020B0604020202020204" pitchFamily="34" charset="0"/>
              <a:buChar char="•"/>
            </a:pPr>
            <a:r>
              <a:rPr lang="en-US" sz="2800" dirty="0">
                <a:solidFill>
                  <a:schemeClr val="accent1"/>
                </a:solidFill>
              </a:rPr>
              <a:t>Serry Al </a:t>
            </a:r>
            <a:r>
              <a:rPr lang="en-US" sz="2800" dirty="0" err="1">
                <a:solidFill>
                  <a:schemeClr val="accent1"/>
                </a:solidFill>
              </a:rPr>
              <a:t>sibaee</a:t>
            </a:r>
            <a:r>
              <a:rPr lang="en-US" sz="2800" dirty="0">
                <a:solidFill>
                  <a:schemeClr val="accent1"/>
                </a:solidFill>
              </a:rPr>
              <a:t>  		218110246</a:t>
            </a:r>
          </a:p>
          <a:p>
            <a:pPr marL="457200" indent="-457200">
              <a:buFont typeface="Arial" panose="020B0604020202020204" pitchFamily="34" charset="0"/>
              <a:buChar char="•"/>
            </a:pPr>
            <a:r>
              <a:rPr lang="en-US" sz="2800" dirty="0">
                <a:solidFill>
                  <a:schemeClr val="accent1"/>
                </a:solidFill>
              </a:rPr>
              <a:t>Abdulaziz </a:t>
            </a:r>
            <a:r>
              <a:rPr lang="en-US" sz="2800" dirty="0" err="1">
                <a:solidFill>
                  <a:schemeClr val="accent1"/>
                </a:solidFill>
              </a:rPr>
              <a:t>Mohamaden</a:t>
            </a:r>
            <a:r>
              <a:rPr lang="en-US" sz="2800" dirty="0">
                <a:solidFill>
                  <a:schemeClr val="accent1"/>
                </a:solidFill>
              </a:rPr>
              <a:t>  	218110098</a:t>
            </a:r>
            <a:endParaRPr lang="ar-SA" sz="2800" dirty="0">
              <a:solidFill>
                <a:schemeClr val="accent1"/>
              </a:solidFill>
            </a:endParaRPr>
          </a:p>
        </p:txBody>
      </p:sp>
    </p:spTree>
    <p:extLst>
      <p:ext uri="{BB962C8B-B14F-4D97-AF65-F5344CB8AC3E}">
        <p14:creationId xmlns:p14="http://schemas.microsoft.com/office/powerpoint/2010/main" val="86176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634A4F9E-61F7-4D26-8491-5F945D5C4E29}"/>
              </a:ext>
              <a:ext uri="{C183D7F6-B498-43B3-948B-1728B52AA6E4}">
                <adec:decorative xmlns:adec="http://schemas.microsoft.com/office/drawing/2017/decorative" val="1"/>
              </a:ext>
            </a:extLst>
          </p:cNvPr>
          <p:cNvSpPr/>
          <p:nvPr/>
        </p:nvSpPr>
        <p:spPr>
          <a:xfrm>
            <a:off x="7131124" y="4145244"/>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47">
            <a:extLst>
              <a:ext uri="{FF2B5EF4-FFF2-40B4-BE49-F238E27FC236}">
                <a16:creationId xmlns:a16="http://schemas.microsoft.com/office/drawing/2014/main" id="{73E51D0F-C13A-4F6C-9EE5-4C796F23FB96}"/>
              </a:ext>
            </a:extLst>
          </p:cNvPr>
          <p:cNvSpPr txBox="1"/>
          <p:nvPr/>
        </p:nvSpPr>
        <p:spPr>
          <a:xfrm>
            <a:off x="7780741" y="4132877"/>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Number of features</a:t>
            </a:r>
          </a:p>
        </p:txBody>
      </p:sp>
      <p:sp>
        <p:nvSpPr>
          <p:cNvPr id="39" name="Line 7">
            <a:extLst>
              <a:ext uri="{FF2B5EF4-FFF2-40B4-BE49-F238E27FC236}">
                <a16:creationId xmlns:a16="http://schemas.microsoft.com/office/drawing/2014/main" id="{FA2F8884-7496-43BC-B283-17B2238D781E}"/>
              </a:ext>
            </a:extLst>
          </p:cNvPr>
          <p:cNvSpPr>
            <a:spLocks noChangeShapeType="1"/>
          </p:cNvSpPr>
          <p:nvPr/>
        </p:nvSpPr>
        <p:spPr bwMode="auto">
          <a:xfrm>
            <a:off x="7780741" y="4493765"/>
            <a:ext cx="1110683" cy="0"/>
          </a:xfrm>
          <a:prstGeom prst="line">
            <a:avLst/>
          </a:prstGeom>
          <a:noFill/>
          <a:ln w="76200" cap="rnd">
            <a:solidFill>
              <a:srgbClr val="CE29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TextBox 57">
            <a:extLst>
              <a:ext uri="{FF2B5EF4-FFF2-40B4-BE49-F238E27FC236}">
                <a16:creationId xmlns:a16="http://schemas.microsoft.com/office/drawing/2014/main" id="{FEFA5DFF-96A6-492A-A4E7-4C845C063B38}"/>
              </a:ext>
            </a:extLst>
          </p:cNvPr>
          <p:cNvSpPr txBox="1"/>
          <p:nvPr/>
        </p:nvSpPr>
        <p:spPr>
          <a:xfrm>
            <a:off x="11550435" y="4301657"/>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23</a:t>
            </a:r>
          </a:p>
        </p:txBody>
      </p:sp>
      <p:grpSp>
        <p:nvGrpSpPr>
          <p:cNvPr id="24" name="Group 23">
            <a:extLst>
              <a:ext uri="{FF2B5EF4-FFF2-40B4-BE49-F238E27FC236}">
                <a16:creationId xmlns:a16="http://schemas.microsoft.com/office/drawing/2014/main" id="{57C87A94-A79B-4134-80A6-FFF8012F2484}"/>
              </a:ext>
              <a:ext uri="{C183D7F6-B498-43B3-948B-1728B52AA6E4}">
                <adec:decorative xmlns:adec="http://schemas.microsoft.com/office/drawing/2017/decorative" val="1"/>
              </a:ext>
            </a:extLst>
          </p:cNvPr>
          <p:cNvGrpSpPr/>
          <p:nvPr/>
        </p:nvGrpSpPr>
        <p:grpSpPr>
          <a:xfrm>
            <a:off x="7806393" y="-2147483648"/>
            <a:ext cx="3468225" cy="1"/>
            <a:chOff x="5388791" y="1573213"/>
            <a:chExt cx="2917009" cy="2146187433"/>
          </a:xfrm>
        </p:grpSpPr>
        <p:sp>
          <p:nvSpPr>
            <p:cNvPr id="26" name="Line 7">
              <a:extLst>
                <a:ext uri="{FF2B5EF4-FFF2-40B4-BE49-F238E27FC236}">
                  <a16:creationId xmlns:a16="http://schemas.microsoft.com/office/drawing/2014/main" id="{FD7CA159-F8F2-4143-93C3-DC2FE32E930A}"/>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Line 7">
              <a:extLst>
                <a:ext uri="{FF2B5EF4-FFF2-40B4-BE49-F238E27FC236}">
                  <a16:creationId xmlns:a16="http://schemas.microsoft.com/office/drawing/2014/main" id="{13C2DEFB-DF3E-4BBA-928E-11847CDC6CE1}"/>
                </a:ext>
              </a:extLst>
            </p:cNvPr>
            <p:cNvSpPr>
              <a:spLocks noChangeShapeType="1"/>
            </p:cNvSpPr>
            <p:nvPr/>
          </p:nvSpPr>
          <p:spPr bwMode="auto">
            <a:xfrm flipV="1">
              <a:off x="5388791" y="2147483647"/>
              <a:ext cx="2663160" cy="276999"/>
            </a:xfrm>
            <a:prstGeom prst="line">
              <a:avLst/>
            </a:prstGeom>
            <a:noFill/>
            <a:ln w="762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6" name="TextBox 76">
            <a:extLst>
              <a:ext uri="{FF2B5EF4-FFF2-40B4-BE49-F238E27FC236}">
                <a16:creationId xmlns:a16="http://schemas.microsoft.com/office/drawing/2014/main" id="{08E5DF78-04F3-437B-AA15-B6C3B6F35D17}"/>
              </a:ext>
            </a:extLst>
          </p:cNvPr>
          <p:cNvSpPr txBox="1"/>
          <p:nvPr/>
        </p:nvSpPr>
        <p:spPr>
          <a:xfrm>
            <a:off x="7794681" y="5038721"/>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Missing value</a:t>
            </a:r>
          </a:p>
        </p:txBody>
      </p:sp>
      <p:sp>
        <p:nvSpPr>
          <p:cNvPr id="21" name="Line 7">
            <a:extLst>
              <a:ext uri="{FF2B5EF4-FFF2-40B4-BE49-F238E27FC236}">
                <a16:creationId xmlns:a16="http://schemas.microsoft.com/office/drawing/2014/main" id="{BF6C1063-3DB1-4139-BBB9-1370AF935B78}"/>
              </a:ext>
            </a:extLst>
          </p:cNvPr>
          <p:cNvSpPr>
            <a:spLocks noChangeShapeType="1"/>
          </p:cNvSpPr>
          <p:nvPr/>
        </p:nvSpPr>
        <p:spPr bwMode="auto">
          <a:xfrm flipV="1">
            <a:off x="7794683" y="5399137"/>
            <a:ext cx="482604" cy="471"/>
          </a:xfrm>
          <a:prstGeom prst="line">
            <a:avLst/>
          </a:prstGeom>
          <a:noFill/>
          <a:ln w="76200" cap="rnd">
            <a:solidFill>
              <a:srgbClr val="A6A6A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TextBox 79">
            <a:extLst>
              <a:ext uri="{FF2B5EF4-FFF2-40B4-BE49-F238E27FC236}">
                <a16:creationId xmlns:a16="http://schemas.microsoft.com/office/drawing/2014/main" id="{B0F6E0D7-78C4-40F6-B512-3F385B0E08BA}"/>
              </a:ext>
            </a:extLst>
          </p:cNvPr>
          <p:cNvSpPr txBox="1"/>
          <p:nvPr/>
        </p:nvSpPr>
        <p:spPr>
          <a:xfrm>
            <a:off x="10523341" y="5207501"/>
            <a:ext cx="1561696"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13,370/291,732</a:t>
            </a:r>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298067" y="4289719"/>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10" name="Oval 109">
            <a:extLst>
              <a:ext uri="{FF2B5EF4-FFF2-40B4-BE49-F238E27FC236}">
                <a16:creationId xmlns:a16="http://schemas.microsoft.com/office/drawing/2014/main" id="{F0C1CC42-D2AA-4B89-8991-D8E098EBF126}"/>
              </a:ext>
              <a:ext uri="{C183D7F6-B498-43B3-948B-1728B52AA6E4}">
                <adec:decorative xmlns:adec="http://schemas.microsoft.com/office/drawing/2017/decorative" val="1"/>
              </a:ext>
            </a:extLst>
          </p:cNvPr>
          <p:cNvSpPr/>
          <p:nvPr/>
        </p:nvSpPr>
        <p:spPr>
          <a:xfrm>
            <a:off x="7135570" y="5051088"/>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298749" y="5185642"/>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1" name="TextBox 47">
            <a:extLst>
              <a:ext uri="{FF2B5EF4-FFF2-40B4-BE49-F238E27FC236}">
                <a16:creationId xmlns:a16="http://schemas.microsoft.com/office/drawing/2014/main" id="{853D56A8-B36E-4520-9327-AFD45439C181}"/>
              </a:ext>
            </a:extLst>
          </p:cNvPr>
          <p:cNvSpPr txBox="1"/>
          <p:nvPr/>
        </p:nvSpPr>
        <p:spPr>
          <a:xfrm>
            <a:off x="7184003" y="1949691"/>
            <a:ext cx="4493647"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This data studies whether a person will accept the coupon recommended to him in different driving scenarios.</a:t>
            </a: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1584886" y="1411956"/>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Shape of Dataset</a:t>
            </a: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737022" y="1555348"/>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t>Our dataset</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SAS TEAM</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4</a:t>
            </a:fld>
            <a:endParaRPr lang="en-US" dirty="0"/>
          </a:p>
        </p:txBody>
      </p:sp>
      <p:sp>
        <p:nvSpPr>
          <p:cNvPr id="101" name="TextBox 69">
            <a:extLst>
              <a:ext uri="{FF2B5EF4-FFF2-40B4-BE49-F238E27FC236}">
                <a16:creationId xmlns:a16="http://schemas.microsoft.com/office/drawing/2014/main" id="{026168F9-192C-304C-ABB0-054BE67400D5}"/>
              </a:ext>
            </a:extLst>
          </p:cNvPr>
          <p:cNvSpPr txBox="1"/>
          <p:nvPr/>
        </p:nvSpPr>
        <p:spPr>
          <a:xfrm>
            <a:off x="7768292" y="330352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Numbers of records</a:t>
            </a:r>
          </a:p>
        </p:txBody>
      </p:sp>
      <p:sp>
        <p:nvSpPr>
          <p:cNvPr id="112" name="Line 7">
            <a:extLst>
              <a:ext uri="{FF2B5EF4-FFF2-40B4-BE49-F238E27FC236}">
                <a16:creationId xmlns:a16="http://schemas.microsoft.com/office/drawing/2014/main" id="{93E112E0-4E12-9D42-8CEE-53AA3E94EAC6}"/>
              </a:ext>
            </a:extLst>
          </p:cNvPr>
          <p:cNvSpPr>
            <a:spLocks noChangeShapeType="1"/>
          </p:cNvSpPr>
          <p:nvPr/>
        </p:nvSpPr>
        <p:spPr bwMode="auto">
          <a:xfrm flipV="1">
            <a:off x="7768292" y="3663945"/>
            <a:ext cx="2692022" cy="471"/>
          </a:xfrm>
          <a:prstGeom prst="line">
            <a:avLst/>
          </a:prstGeom>
          <a:noFill/>
          <a:ln w="762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3" name="TextBox 72">
            <a:extLst>
              <a:ext uri="{FF2B5EF4-FFF2-40B4-BE49-F238E27FC236}">
                <a16:creationId xmlns:a16="http://schemas.microsoft.com/office/drawing/2014/main" id="{58B5EEA7-053A-5D42-A198-D1F2F6C4CC2B}"/>
              </a:ext>
            </a:extLst>
          </p:cNvPr>
          <p:cNvSpPr txBox="1"/>
          <p:nvPr/>
        </p:nvSpPr>
        <p:spPr>
          <a:xfrm>
            <a:off x="11352597" y="3472309"/>
            <a:ext cx="74415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12684</a:t>
            </a:r>
            <a:endParaRPr lang="en-US" b="1" dirty="0">
              <a:solidFill>
                <a:schemeClr val="tx1">
                  <a:lumMod val="75000"/>
                  <a:lumOff val="25000"/>
                </a:schemeClr>
              </a:solidFill>
            </a:endParaRPr>
          </a:p>
        </p:txBody>
      </p:sp>
      <p:sp>
        <p:nvSpPr>
          <p:cNvPr id="114" name="Oval 113">
            <a:extLst>
              <a:ext uri="{FF2B5EF4-FFF2-40B4-BE49-F238E27FC236}">
                <a16:creationId xmlns:a16="http://schemas.microsoft.com/office/drawing/2014/main" id="{A8905EA6-C48F-F94F-8051-7001F2CE68C2}"/>
              </a:ext>
              <a:ext uri="{C183D7F6-B498-43B3-948B-1728B52AA6E4}">
                <adec:decorative xmlns:adec="http://schemas.microsoft.com/office/drawing/2017/decorative" val="1"/>
              </a:ext>
            </a:extLst>
          </p:cNvPr>
          <p:cNvSpPr/>
          <p:nvPr/>
        </p:nvSpPr>
        <p:spPr>
          <a:xfrm>
            <a:off x="7143906" y="3315896"/>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descr="This is an icon of a pie chart. ">
            <a:extLst>
              <a:ext uri="{FF2B5EF4-FFF2-40B4-BE49-F238E27FC236}">
                <a16:creationId xmlns:a16="http://schemas.microsoft.com/office/drawing/2014/main" id="{FCA14FF9-7678-424A-953C-BB041D42D9A2}"/>
              </a:ext>
            </a:extLst>
          </p:cNvPr>
          <p:cNvGrpSpPr/>
          <p:nvPr/>
        </p:nvGrpSpPr>
        <p:grpSpPr>
          <a:xfrm>
            <a:off x="7288842" y="3449257"/>
            <a:ext cx="215881" cy="215881"/>
            <a:chOff x="4319588" y="4213225"/>
            <a:chExt cx="287338" cy="287338"/>
          </a:xfrm>
          <a:solidFill>
            <a:schemeClr val="bg1"/>
          </a:solidFill>
          <a:effectLst/>
        </p:grpSpPr>
        <p:sp>
          <p:nvSpPr>
            <p:cNvPr id="116" name="Freeform 421">
              <a:extLst>
                <a:ext uri="{FF2B5EF4-FFF2-40B4-BE49-F238E27FC236}">
                  <a16:creationId xmlns:a16="http://schemas.microsoft.com/office/drawing/2014/main" id="{01D47D65-F1BE-BE48-B8B8-796DA39A220E}"/>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7" name="Freeform 422">
              <a:extLst>
                <a:ext uri="{FF2B5EF4-FFF2-40B4-BE49-F238E27FC236}">
                  <a16:creationId xmlns:a16="http://schemas.microsoft.com/office/drawing/2014/main" id="{E43DA0F7-0AB7-8E43-9270-83C1B0647E23}"/>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8" name="Freeform 423">
              <a:extLst>
                <a:ext uri="{FF2B5EF4-FFF2-40B4-BE49-F238E27FC236}">
                  <a16:creationId xmlns:a16="http://schemas.microsoft.com/office/drawing/2014/main" id="{4395CE8F-0526-874C-8166-956DBCD63BFC}"/>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pic>
        <p:nvPicPr>
          <p:cNvPr id="44" name="Picture 43" descr="Table&#10;&#10;Description automatically generated">
            <a:extLst>
              <a:ext uri="{FF2B5EF4-FFF2-40B4-BE49-F238E27FC236}">
                <a16:creationId xmlns:a16="http://schemas.microsoft.com/office/drawing/2014/main" id="{5D401146-ED32-BB4D-A29E-854F873BD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62" y="1992772"/>
            <a:ext cx="6212934" cy="3822869"/>
          </a:xfrm>
          <a:prstGeom prst="rect">
            <a:avLst/>
          </a:prstGeom>
        </p:spPr>
      </p:pic>
    </p:spTree>
    <p:extLst>
      <p:ext uri="{BB962C8B-B14F-4D97-AF65-F5344CB8AC3E}">
        <p14:creationId xmlns:p14="http://schemas.microsoft.com/office/powerpoint/2010/main" val="342790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A799-15D1-4675-B741-EFFE4C63BC04}"/>
              </a:ext>
            </a:extLst>
          </p:cNvPr>
          <p:cNvSpPr>
            <a:spLocks noGrp="1"/>
          </p:cNvSpPr>
          <p:nvPr>
            <p:ph type="title"/>
          </p:nvPr>
        </p:nvSpPr>
        <p:spPr>
          <a:xfrm>
            <a:off x="838200" y="2971952"/>
            <a:ext cx="10515600" cy="914096"/>
          </a:xfrm>
        </p:spPr>
        <p:txBody>
          <a:bodyPr/>
          <a:lstStyle/>
          <a:p>
            <a:r>
              <a:rPr lang="en-US" sz="6600" dirty="0"/>
              <a:t>Exploring the dataset:</a:t>
            </a:r>
          </a:p>
        </p:txBody>
      </p:sp>
      <p:sp>
        <p:nvSpPr>
          <p:cNvPr id="3" name="Footer Placeholder 2">
            <a:extLst>
              <a:ext uri="{FF2B5EF4-FFF2-40B4-BE49-F238E27FC236}">
                <a16:creationId xmlns:a16="http://schemas.microsoft.com/office/drawing/2014/main" id="{91FF8A95-4F20-4DB1-ACEC-4381CFB507B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A3D1EEE-D021-4D52-9B93-B5C560B5DD6D}"/>
              </a:ext>
            </a:extLst>
          </p:cNvPr>
          <p:cNvSpPr>
            <a:spLocks noGrp="1"/>
          </p:cNvSpPr>
          <p:nvPr>
            <p:ph type="sldNum" sz="quarter" idx="12"/>
          </p:nvPr>
        </p:nvSpPr>
        <p:spPr/>
        <p:txBody>
          <a:bodyPr/>
          <a:lstStyle/>
          <a:p>
            <a:fld id="{0FD50806-BABF-4915-9689-3B9956D1C75C}" type="slidenum">
              <a:rPr lang="en-US" smtClean="0"/>
              <a:pPr/>
              <a:t>5</a:t>
            </a:fld>
            <a:endParaRPr lang="en-US" dirty="0"/>
          </a:p>
        </p:txBody>
      </p:sp>
    </p:spTree>
    <p:extLst>
      <p:ext uri="{BB962C8B-B14F-4D97-AF65-F5344CB8AC3E}">
        <p14:creationId xmlns:p14="http://schemas.microsoft.com/office/powerpoint/2010/main" val="54114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3B7A-E7B9-D348-964D-E64A4DB0B72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66D72E86-470D-CB4F-8A3B-C77E8C010AAE}"/>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BCCD210-35FE-3945-8630-F29DECE212A4}"/>
              </a:ext>
            </a:extLst>
          </p:cNvPr>
          <p:cNvSpPr>
            <a:spLocks noGrp="1"/>
          </p:cNvSpPr>
          <p:nvPr>
            <p:ph type="sldNum" sz="quarter" idx="12"/>
          </p:nvPr>
        </p:nvSpPr>
        <p:spPr/>
        <p:txBody>
          <a:bodyPr/>
          <a:lstStyle/>
          <a:p>
            <a:fld id="{0FD50806-BABF-4915-9689-3B9956D1C75C}" type="slidenum">
              <a:rPr lang="en-US" smtClean="0"/>
              <a:pPr/>
              <a:t>6</a:t>
            </a:fld>
            <a:endParaRPr lang="en-US" dirty="0"/>
          </a:p>
        </p:txBody>
      </p:sp>
      <p:graphicFrame>
        <p:nvGraphicFramePr>
          <p:cNvPr id="8" name="Table 8">
            <a:extLst>
              <a:ext uri="{FF2B5EF4-FFF2-40B4-BE49-F238E27FC236}">
                <a16:creationId xmlns:a16="http://schemas.microsoft.com/office/drawing/2014/main" id="{79DB5B30-7171-F940-ABFF-AACCE87EDD33}"/>
              </a:ext>
            </a:extLst>
          </p:cNvPr>
          <p:cNvGraphicFramePr>
            <a:graphicFrameLocks noGrp="1"/>
          </p:cNvGraphicFramePr>
          <p:nvPr>
            <p:extLst>
              <p:ext uri="{D42A27DB-BD31-4B8C-83A1-F6EECF244321}">
                <p14:modId xmlns:p14="http://schemas.microsoft.com/office/powerpoint/2010/main" val="3829513710"/>
              </p:ext>
            </p:extLst>
          </p:nvPr>
        </p:nvGraphicFramePr>
        <p:xfrm>
          <a:off x="563260" y="1621470"/>
          <a:ext cx="11065480" cy="4291186"/>
        </p:xfrm>
        <a:graphic>
          <a:graphicData uri="http://schemas.openxmlformats.org/drawingml/2006/table">
            <a:tbl>
              <a:tblPr firstRow="1" bandRow="1">
                <a:tableStyleId>{073A0DAA-6AF3-43AB-8588-CEC1D06C72B9}</a:tableStyleId>
              </a:tblPr>
              <a:tblGrid>
                <a:gridCol w="1193481">
                  <a:extLst>
                    <a:ext uri="{9D8B030D-6E8A-4147-A177-3AD203B41FA5}">
                      <a16:colId xmlns:a16="http://schemas.microsoft.com/office/drawing/2014/main" val="3048835239"/>
                    </a:ext>
                  </a:extLst>
                </a:gridCol>
                <a:gridCol w="1019615">
                  <a:extLst>
                    <a:ext uri="{9D8B030D-6E8A-4147-A177-3AD203B41FA5}">
                      <a16:colId xmlns:a16="http://schemas.microsoft.com/office/drawing/2014/main" val="4044309511"/>
                    </a:ext>
                  </a:extLst>
                </a:gridCol>
                <a:gridCol w="1106548">
                  <a:extLst>
                    <a:ext uri="{9D8B030D-6E8A-4147-A177-3AD203B41FA5}">
                      <a16:colId xmlns:a16="http://schemas.microsoft.com/office/drawing/2014/main" val="2039832408"/>
                    </a:ext>
                  </a:extLst>
                </a:gridCol>
                <a:gridCol w="1106548">
                  <a:extLst>
                    <a:ext uri="{9D8B030D-6E8A-4147-A177-3AD203B41FA5}">
                      <a16:colId xmlns:a16="http://schemas.microsoft.com/office/drawing/2014/main" val="2521107948"/>
                    </a:ext>
                  </a:extLst>
                </a:gridCol>
                <a:gridCol w="1106548">
                  <a:extLst>
                    <a:ext uri="{9D8B030D-6E8A-4147-A177-3AD203B41FA5}">
                      <a16:colId xmlns:a16="http://schemas.microsoft.com/office/drawing/2014/main" val="1659147233"/>
                    </a:ext>
                  </a:extLst>
                </a:gridCol>
                <a:gridCol w="1106548">
                  <a:extLst>
                    <a:ext uri="{9D8B030D-6E8A-4147-A177-3AD203B41FA5}">
                      <a16:colId xmlns:a16="http://schemas.microsoft.com/office/drawing/2014/main" val="306683096"/>
                    </a:ext>
                  </a:extLst>
                </a:gridCol>
                <a:gridCol w="1106548">
                  <a:extLst>
                    <a:ext uri="{9D8B030D-6E8A-4147-A177-3AD203B41FA5}">
                      <a16:colId xmlns:a16="http://schemas.microsoft.com/office/drawing/2014/main" val="3431859665"/>
                    </a:ext>
                  </a:extLst>
                </a:gridCol>
                <a:gridCol w="1106548">
                  <a:extLst>
                    <a:ext uri="{9D8B030D-6E8A-4147-A177-3AD203B41FA5}">
                      <a16:colId xmlns:a16="http://schemas.microsoft.com/office/drawing/2014/main" val="4211696712"/>
                    </a:ext>
                  </a:extLst>
                </a:gridCol>
                <a:gridCol w="1106548">
                  <a:extLst>
                    <a:ext uri="{9D8B030D-6E8A-4147-A177-3AD203B41FA5}">
                      <a16:colId xmlns:a16="http://schemas.microsoft.com/office/drawing/2014/main" val="1792534755"/>
                    </a:ext>
                  </a:extLst>
                </a:gridCol>
                <a:gridCol w="1106548">
                  <a:extLst>
                    <a:ext uri="{9D8B030D-6E8A-4147-A177-3AD203B41FA5}">
                      <a16:colId xmlns:a16="http://schemas.microsoft.com/office/drawing/2014/main" val="2840312760"/>
                    </a:ext>
                  </a:extLst>
                </a:gridCol>
              </a:tblGrid>
              <a:tr h="591113">
                <a:tc>
                  <a:txBody>
                    <a:bodyPr/>
                    <a:lstStyle/>
                    <a:p>
                      <a:pPr algn="ctr"/>
                      <a:r>
                        <a:rPr lang="en-US" sz="1600" b="1" kern="1200" dirty="0">
                          <a:solidFill>
                            <a:schemeClr val="lt1"/>
                          </a:solidFill>
                          <a:effectLst/>
                        </a:rPr>
                        <a:t>destination</a:t>
                      </a:r>
                      <a:r>
                        <a:rPr lang="en-US" sz="1600" dirty="0">
                          <a:effectLst/>
                        </a:rPr>
                        <a:t> </a:t>
                      </a:r>
                      <a:endParaRPr lang="en-US" sz="1600" dirty="0"/>
                    </a:p>
                  </a:txBody>
                  <a:tcPr anchor="ctr">
                    <a:solidFill>
                      <a:srgbClr val="CE295E"/>
                    </a:solidFill>
                  </a:tcPr>
                </a:tc>
                <a:tc>
                  <a:txBody>
                    <a:bodyPr/>
                    <a:lstStyle/>
                    <a:p>
                      <a:pPr algn="ctr"/>
                      <a:r>
                        <a:rPr lang="en-US" sz="1400" b="1" kern="1200" dirty="0">
                          <a:solidFill>
                            <a:schemeClr val="lt1"/>
                          </a:solidFill>
                          <a:effectLst/>
                        </a:rPr>
                        <a:t>passenger</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weather</a:t>
                      </a:r>
                      <a:r>
                        <a:rPr lang="en-US" sz="1600" dirty="0">
                          <a:effectLst/>
                        </a:rPr>
                        <a:t> </a:t>
                      </a:r>
                      <a:endParaRPr lang="en-US" sz="1600" dirty="0"/>
                    </a:p>
                  </a:txBody>
                  <a:tcPr anchor="ctr">
                    <a:solidFill>
                      <a:srgbClr val="CE295E"/>
                    </a:solidFill>
                  </a:tcPr>
                </a:tc>
                <a:tc>
                  <a:txBody>
                    <a:bodyPr/>
                    <a:lstStyle/>
                    <a:p>
                      <a:pPr algn="ctr"/>
                      <a:r>
                        <a:rPr lang="en-US" sz="1400" b="1" kern="1200" dirty="0">
                          <a:solidFill>
                            <a:schemeClr val="lt1"/>
                          </a:solidFill>
                          <a:effectLst/>
                        </a:rPr>
                        <a:t>temperature</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time</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coupon</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expiration</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gender</a:t>
                      </a:r>
                      <a:r>
                        <a:rPr lang="en-US" sz="1600" dirty="0">
                          <a:effectLst/>
                        </a:rPr>
                        <a:t> </a:t>
                      </a:r>
                      <a:endParaRPr lang="en-US" sz="1600" dirty="0"/>
                    </a:p>
                  </a:txBody>
                  <a:tcPr anchor="ctr">
                    <a:solidFill>
                      <a:srgbClr val="CE295E"/>
                    </a:solidFill>
                  </a:tcPr>
                </a:tc>
                <a:tc>
                  <a:txBody>
                    <a:bodyPr/>
                    <a:lstStyle/>
                    <a:p>
                      <a:pPr algn="ctr"/>
                      <a:r>
                        <a:rPr lang="en-US" sz="1600" b="1" kern="1200" dirty="0">
                          <a:solidFill>
                            <a:schemeClr val="lt1"/>
                          </a:solidFill>
                          <a:effectLst/>
                        </a:rPr>
                        <a:t>age</a:t>
                      </a:r>
                      <a:r>
                        <a:rPr lang="en-US" sz="1600" dirty="0">
                          <a:effectLst/>
                        </a:rPr>
                        <a:t> </a:t>
                      </a:r>
                      <a:endParaRPr lang="en-US" sz="1600" dirty="0"/>
                    </a:p>
                  </a:txBody>
                  <a:tcPr anchor="ctr">
                    <a:solidFill>
                      <a:srgbClr val="CE295E"/>
                    </a:solidFill>
                  </a:tcPr>
                </a:tc>
                <a:tc>
                  <a:txBody>
                    <a:bodyPr/>
                    <a:lstStyle/>
                    <a:p>
                      <a:pPr algn="ctr"/>
                      <a:r>
                        <a:rPr lang="en-US" sz="1200" b="1" kern="1200" dirty="0" err="1">
                          <a:solidFill>
                            <a:schemeClr val="lt1"/>
                          </a:solidFill>
                          <a:effectLst/>
                        </a:rPr>
                        <a:t>maritalStatus</a:t>
                      </a:r>
                      <a:r>
                        <a:rPr lang="en-US" sz="1600" dirty="0">
                          <a:effectLst/>
                        </a:rPr>
                        <a:t> </a:t>
                      </a:r>
                      <a:endParaRPr lang="en-US" sz="1600" dirty="0"/>
                    </a:p>
                  </a:txBody>
                  <a:tcPr anchor="ctr">
                    <a:solidFill>
                      <a:srgbClr val="CE295E"/>
                    </a:solidFill>
                  </a:tcPr>
                </a:tc>
                <a:extLst>
                  <a:ext uri="{0D108BD9-81ED-4DB2-BD59-A6C34878D82A}">
                    <a16:rowId xmlns:a16="http://schemas.microsoft.com/office/drawing/2014/main" val="3416330948"/>
                  </a:ext>
                </a:extLst>
              </a:tr>
              <a:tr h="591113">
                <a:tc>
                  <a:txBody>
                    <a:bodyPr/>
                    <a:lstStyle/>
                    <a:p>
                      <a:pPr algn="ctr"/>
                      <a:r>
                        <a:rPr lang="en-US" sz="1800" kern="1200" dirty="0">
                          <a:solidFill>
                            <a:schemeClr val="dk1"/>
                          </a:solidFill>
                          <a:effectLst/>
                        </a:rPr>
                        <a:t>No Urgent Place</a:t>
                      </a:r>
                      <a:r>
                        <a:rPr lang="en-US" dirty="0">
                          <a:effectLst/>
                        </a:rPr>
                        <a:t> </a:t>
                      </a:r>
                      <a:endParaRPr lang="en-US" dirty="0"/>
                    </a:p>
                  </a:txBody>
                  <a:tcPr anchor="ctr"/>
                </a:tc>
                <a:tc>
                  <a:txBody>
                    <a:bodyPr/>
                    <a:lstStyle/>
                    <a:p>
                      <a:pPr algn="ctr"/>
                      <a:r>
                        <a:rPr lang="en-US" sz="1800" kern="1200" dirty="0">
                          <a:solidFill>
                            <a:schemeClr val="dk1"/>
                          </a:solidFill>
                          <a:effectLst/>
                        </a:rPr>
                        <a:t>Alone</a:t>
                      </a:r>
                      <a:r>
                        <a:rPr lang="en-US" dirty="0">
                          <a:effectLst/>
                        </a:rPr>
                        <a:t> </a:t>
                      </a:r>
                      <a:endParaRPr lang="en-US" dirty="0"/>
                    </a:p>
                  </a:txBody>
                  <a:tcPr anchor="ctr"/>
                </a:tc>
                <a:tc>
                  <a:txBody>
                    <a:bodyPr/>
                    <a:lstStyle/>
                    <a:p>
                      <a:pPr algn="ctr"/>
                      <a:r>
                        <a:rPr lang="en-US" sz="1800" kern="1200" dirty="0">
                          <a:solidFill>
                            <a:schemeClr val="dk1"/>
                          </a:solidFill>
                          <a:effectLst/>
                        </a:rPr>
                        <a:t>Sunny</a:t>
                      </a:r>
                      <a:r>
                        <a:rPr lang="en-US" dirty="0">
                          <a:effectLst/>
                        </a:rPr>
                        <a:t> </a:t>
                      </a:r>
                      <a:endParaRPr lang="en-US" dirty="0"/>
                    </a:p>
                  </a:txBody>
                  <a:tcPr anchor="ctr"/>
                </a:tc>
                <a:tc>
                  <a:txBody>
                    <a:bodyPr/>
                    <a:lstStyle/>
                    <a:p>
                      <a:pPr algn="ctr"/>
                      <a:r>
                        <a:rPr lang="en-US" sz="1800" kern="1200" dirty="0">
                          <a:solidFill>
                            <a:schemeClr val="dk1"/>
                          </a:solidFill>
                          <a:effectLst/>
                        </a:rPr>
                        <a:t>55</a:t>
                      </a:r>
                      <a:r>
                        <a:rPr lang="en-US" dirty="0">
                          <a:effectLst/>
                        </a:rPr>
                        <a:t> </a:t>
                      </a:r>
                      <a:endParaRPr lang="en-US" dirty="0"/>
                    </a:p>
                  </a:txBody>
                  <a:tcPr anchor="ctr"/>
                </a:tc>
                <a:tc>
                  <a:txBody>
                    <a:bodyPr/>
                    <a:lstStyle/>
                    <a:p>
                      <a:pPr algn="ctr"/>
                      <a:r>
                        <a:rPr lang="en-US" sz="1800" kern="1200" dirty="0">
                          <a:solidFill>
                            <a:schemeClr val="dk1"/>
                          </a:solidFill>
                          <a:effectLst/>
                        </a:rPr>
                        <a:t>7AM</a:t>
                      </a:r>
                      <a:endParaRPr lang="en-US" dirty="0"/>
                    </a:p>
                  </a:txBody>
                  <a:tcPr anchor="ctr"/>
                </a:tc>
                <a:tc>
                  <a:txBody>
                    <a:bodyPr/>
                    <a:lstStyle/>
                    <a:p>
                      <a:pPr algn="ctr"/>
                      <a:r>
                        <a:rPr lang="en-US" sz="1800" kern="1200" dirty="0">
                          <a:solidFill>
                            <a:schemeClr val="dk1"/>
                          </a:solidFill>
                          <a:effectLst/>
                        </a:rPr>
                        <a:t>Restaurant(&lt;$20)</a:t>
                      </a:r>
                      <a:r>
                        <a:rPr lang="en-US" dirty="0">
                          <a:effectLst/>
                        </a:rPr>
                        <a:t> </a:t>
                      </a:r>
                      <a:endParaRPr lang="en-US" dirty="0"/>
                    </a:p>
                  </a:txBody>
                  <a:tcPr anchor="ctr"/>
                </a:tc>
                <a:tc>
                  <a:txBody>
                    <a:bodyPr/>
                    <a:lstStyle/>
                    <a:p>
                      <a:pPr algn="ctr"/>
                      <a:r>
                        <a:rPr lang="en-US" sz="1800" kern="1200" dirty="0">
                          <a:solidFill>
                            <a:schemeClr val="dk1"/>
                          </a:solidFill>
                          <a:effectLst/>
                        </a:rPr>
                        <a:t>1d</a:t>
                      </a:r>
                      <a:r>
                        <a:rPr lang="en-US" dirty="0">
                          <a:effectLst/>
                        </a:rPr>
                        <a:t> </a:t>
                      </a:r>
                      <a:endParaRPr lang="en-US" dirty="0"/>
                    </a:p>
                  </a:txBody>
                  <a:tcPr anchor="ctr"/>
                </a:tc>
                <a:tc>
                  <a:txBody>
                    <a:bodyPr/>
                    <a:lstStyle/>
                    <a:p>
                      <a:pPr algn="ctr"/>
                      <a:r>
                        <a:rPr lang="en-US" sz="1800" kern="1200" dirty="0">
                          <a:solidFill>
                            <a:schemeClr val="dk1"/>
                          </a:solidFill>
                          <a:effectLst/>
                        </a:rPr>
                        <a:t>Female</a:t>
                      </a:r>
                      <a:r>
                        <a:rPr lang="en-US" dirty="0">
                          <a:effectLst/>
                        </a:rPr>
                        <a:t> </a:t>
                      </a:r>
                      <a:endParaRPr lang="en-US" dirty="0"/>
                    </a:p>
                  </a:txBody>
                  <a:tcPr anchor="ctr"/>
                </a:tc>
                <a:tc>
                  <a:txBody>
                    <a:bodyPr/>
                    <a:lstStyle/>
                    <a:p>
                      <a:pPr algn="ctr"/>
                      <a:r>
                        <a:rPr lang="en-US" sz="1800" kern="1200" dirty="0">
                          <a:solidFill>
                            <a:schemeClr val="dk1"/>
                          </a:solidFill>
                          <a:effectLst/>
                        </a:rPr>
                        <a:t>below21</a:t>
                      </a:r>
                      <a:r>
                        <a:rPr lang="en-US" dirty="0">
                          <a:effectLst/>
                        </a:rPr>
                        <a:t> </a:t>
                      </a:r>
                      <a:endParaRPr lang="en-US" dirty="0"/>
                    </a:p>
                  </a:txBody>
                  <a:tcPr anchor="ctr"/>
                </a:tc>
                <a:tc>
                  <a:txBody>
                    <a:bodyPr/>
                    <a:lstStyle/>
                    <a:p>
                      <a:pPr algn="ctr"/>
                      <a:r>
                        <a:rPr lang="en-US" sz="1800" kern="1200" dirty="0">
                          <a:solidFill>
                            <a:schemeClr val="dk1"/>
                          </a:solidFill>
                          <a:effectLst/>
                        </a:rPr>
                        <a:t>Unmarried partner</a:t>
                      </a:r>
                      <a:r>
                        <a:rPr lang="en-US" dirty="0">
                          <a:effectLst/>
                        </a:rPr>
                        <a:t> </a:t>
                      </a:r>
                      <a:endParaRPr lang="en-US" dirty="0"/>
                    </a:p>
                  </a:txBody>
                  <a:tcPr anchor="ctr"/>
                </a:tc>
                <a:extLst>
                  <a:ext uri="{0D108BD9-81ED-4DB2-BD59-A6C34878D82A}">
                    <a16:rowId xmlns:a16="http://schemas.microsoft.com/office/drawing/2014/main" val="2426461577"/>
                  </a:ext>
                </a:extLst>
              </a:tr>
              <a:tr h="591113">
                <a:tc>
                  <a:txBody>
                    <a:bodyPr/>
                    <a:lstStyle/>
                    <a:p>
                      <a:pPr algn="ctr"/>
                      <a:r>
                        <a:rPr lang="en-US" sz="1800" kern="1200" dirty="0">
                          <a:solidFill>
                            <a:schemeClr val="dk1"/>
                          </a:solidFill>
                          <a:effectLst/>
                        </a:rPr>
                        <a:t>Home</a:t>
                      </a:r>
                      <a:r>
                        <a:rPr lang="en-US" dirty="0">
                          <a:effectLst/>
                        </a:rPr>
                        <a:t> </a:t>
                      </a:r>
                      <a:endParaRPr lang="en-US" dirty="0"/>
                    </a:p>
                  </a:txBody>
                  <a:tcPr anchor="ctr"/>
                </a:tc>
                <a:tc>
                  <a:txBody>
                    <a:bodyPr/>
                    <a:lstStyle/>
                    <a:p>
                      <a:pPr algn="ctr"/>
                      <a:r>
                        <a:rPr lang="en-US" sz="1800" kern="1200" dirty="0">
                          <a:solidFill>
                            <a:schemeClr val="dk1"/>
                          </a:solidFill>
                          <a:effectLst/>
                        </a:rPr>
                        <a:t>Friend(s)</a:t>
                      </a:r>
                      <a:r>
                        <a:rPr lang="en-US" dirty="0">
                          <a:effectLst/>
                        </a:rPr>
                        <a:t> </a:t>
                      </a:r>
                      <a:endParaRPr lang="en-US" dirty="0"/>
                    </a:p>
                  </a:txBody>
                  <a:tcPr anchor="ctr"/>
                </a:tc>
                <a:tc>
                  <a:txBody>
                    <a:bodyPr/>
                    <a:lstStyle/>
                    <a:p>
                      <a:pPr algn="ctr"/>
                      <a:r>
                        <a:rPr lang="en-US" sz="1800" kern="1200" dirty="0">
                          <a:solidFill>
                            <a:schemeClr val="dk1"/>
                          </a:solidFill>
                          <a:effectLst/>
                        </a:rPr>
                        <a:t>Rainy</a:t>
                      </a:r>
                      <a:r>
                        <a:rPr lang="en-US" dirty="0">
                          <a:effectLst/>
                        </a:rPr>
                        <a:t> </a:t>
                      </a:r>
                      <a:endParaRPr lang="en-US" dirty="0"/>
                    </a:p>
                  </a:txBody>
                  <a:tcPr anchor="ctr"/>
                </a:tc>
                <a:tc>
                  <a:txBody>
                    <a:bodyPr/>
                    <a:lstStyle/>
                    <a:p>
                      <a:pPr algn="ctr"/>
                      <a:r>
                        <a:rPr lang="en-US" sz="1800" kern="1200" dirty="0">
                          <a:solidFill>
                            <a:schemeClr val="dk1"/>
                          </a:solidFill>
                          <a:effectLst/>
                        </a:rPr>
                        <a:t>80</a:t>
                      </a:r>
                      <a:r>
                        <a:rPr lang="en-US" dirty="0">
                          <a:effectLst/>
                        </a:rPr>
                        <a:t> </a:t>
                      </a:r>
                      <a:endParaRPr lang="en-US" dirty="0"/>
                    </a:p>
                  </a:txBody>
                  <a:tcPr anchor="ctr"/>
                </a:tc>
                <a:tc>
                  <a:txBody>
                    <a:bodyPr/>
                    <a:lstStyle/>
                    <a:p>
                      <a:pPr algn="ctr"/>
                      <a:r>
                        <a:rPr lang="en-US" sz="1800" kern="1200" dirty="0">
                          <a:solidFill>
                            <a:schemeClr val="dk1"/>
                          </a:solidFill>
                          <a:effectLst/>
                        </a:rPr>
                        <a:t>10AM</a:t>
                      </a:r>
                      <a:r>
                        <a:rPr lang="en-US" dirty="0">
                          <a:effectLst/>
                        </a:rPr>
                        <a:t> </a:t>
                      </a:r>
                      <a:endParaRPr lang="en-US" dirty="0"/>
                    </a:p>
                  </a:txBody>
                  <a:tcPr anchor="ctr"/>
                </a:tc>
                <a:tc>
                  <a:txBody>
                    <a:bodyPr/>
                    <a:lstStyle/>
                    <a:p>
                      <a:pPr algn="ctr"/>
                      <a:r>
                        <a:rPr lang="en-US" sz="1800" kern="1200" dirty="0">
                          <a:solidFill>
                            <a:schemeClr val="dk1"/>
                          </a:solidFill>
                          <a:effectLst/>
                        </a:rPr>
                        <a:t>Restaurant($20-$50</a:t>
                      </a:r>
                      <a:r>
                        <a:rPr lang="en-US" dirty="0">
                          <a:effectLst/>
                        </a:rPr>
                        <a:t> </a:t>
                      </a:r>
                      <a:endParaRPr lang="en-US" dirty="0"/>
                    </a:p>
                  </a:txBody>
                  <a:tcPr anchor="ctr"/>
                </a:tc>
                <a:tc>
                  <a:txBody>
                    <a:bodyPr/>
                    <a:lstStyle/>
                    <a:p>
                      <a:pPr algn="ctr"/>
                      <a:r>
                        <a:rPr lang="en-US" sz="1800" kern="1200" dirty="0">
                          <a:solidFill>
                            <a:schemeClr val="dk1"/>
                          </a:solidFill>
                          <a:effectLst/>
                        </a:rPr>
                        <a:t>2h </a:t>
                      </a:r>
                      <a:endParaRPr lang="en-US" dirty="0"/>
                    </a:p>
                  </a:txBody>
                  <a:tcPr anchor="ctr"/>
                </a:tc>
                <a:tc>
                  <a:txBody>
                    <a:bodyPr/>
                    <a:lstStyle/>
                    <a:p>
                      <a:pPr algn="ctr"/>
                      <a:r>
                        <a:rPr lang="en-US" sz="1800" kern="1200" dirty="0">
                          <a:solidFill>
                            <a:schemeClr val="dk1"/>
                          </a:solidFill>
                          <a:effectLst/>
                        </a:rPr>
                        <a:t>Male</a:t>
                      </a:r>
                      <a:r>
                        <a:rPr lang="en-US" dirty="0">
                          <a:effectLst/>
                        </a:rPr>
                        <a:t> </a:t>
                      </a:r>
                      <a:endParaRPr lang="en-US" dirty="0"/>
                    </a:p>
                  </a:txBody>
                  <a:tcPr anchor="ctr"/>
                </a:tc>
                <a:tc>
                  <a:txBody>
                    <a:bodyPr/>
                    <a:lstStyle/>
                    <a:p>
                      <a:pPr algn="ctr"/>
                      <a:r>
                        <a:rPr lang="en-US" sz="1800" kern="1200" dirty="0">
                          <a:solidFill>
                            <a:schemeClr val="dk1"/>
                          </a:solidFill>
                          <a:effectLst/>
                        </a:rPr>
                        <a:t>26</a:t>
                      </a:r>
                      <a:r>
                        <a:rPr lang="en-US" dirty="0">
                          <a:effectLst/>
                        </a:rPr>
                        <a:t> </a:t>
                      </a:r>
                      <a:endParaRPr lang="en-US" dirty="0"/>
                    </a:p>
                  </a:txBody>
                  <a:tcPr anchor="ctr"/>
                </a:tc>
                <a:tc>
                  <a:txBody>
                    <a:bodyPr/>
                    <a:lstStyle/>
                    <a:p>
                      <a:pPr algn="ctr"/>
                      <a:r>
                        <a:rPr lang="en-US" sz="1800" kern="1200" dirty="0">
                          <a:solidFill>
                            <a:schemeClr val="dk1"/>
                          </a:solidFill>
                          <a:effectLst/>
                        </a:rPr>
                        <a:t>Single</a:t>
                      </a:r>
                      <a:r>
                        <a:rPr lang="en-US" dirty="0">
                          <a:effectLst/>
                        </a:rPr>
                        <a:t> </a:t>
                      </a:r>
                      <a:endParaRPr lang="en-US" dirty="0"/>
                    </a:p>
                  </a:txBody>
                  <a:tcPr anchor="ctr"/>
                </a:tc>
                <a:extLst>
                  <a:ext uri="{0D108BD9-81ED-4DB2-BD59-A6C34878D82A}">
                    <a16:rowId xmlns:a16="http://schemas.microsoft.com/office/drawing/2014/main" val="3735302316"/>
                  </a:ext>
                </a:extLst>
              </a:tr>
              <a:tr h="591113">
                <a:tc>
                  <a:txBody>
                    <a:bodyPr/>
                    <a:lstStyle/>
                    <a:p>
                      <a:pPr algn="ctr"/>
                      <a:r>
                        <a:rPr lang="en-US" sz="1800" kern="1200" dirty="0">
                          <a:solidFill>
                            <a:schemeClr val="dk1"/>
                          </a:solidFill>
                          <a:effectLst/>
                        </a:rPr>
                        <a:t>Work</a:t>
                      </a:r>
                      <a:r>
                        <a:rPr lang="en-US" dirty="0">
                          <a:effectLst/>
                        </a:rPr>
                        <a:t> </a:t>
                      </a:r>
                      <a:endParaRPr lang="en-US" dirty="0"/>
                    </a:p>
                  </a:txBody>
                  <a:tcPr anchor="ctr"/>
                </a:tc>
                <a:tc>
                  <a:txBody>
                    <a:bodyPr/>
                    <a:lstStyle/>
                    <a:p>
                      <a:pPr algn="ctr"/>
                      <a:r>
                        <a:rPr lang="en-US" sz="1800" kern="1200" dirty="0">
                          <a:solidFill>
                            <a:schemeClr val="dk1"/>
                          </a:solidFill>
                          <a:effectLst/>
                        </a:rPr>
                        <a:t> Kid(s)</a:t>
                      </a:r>
                      <a:endParaRPr lang="en-US" dirty="0"/>
                    </a:p>
                  </a:txBody>
                  <a:tcPr anchor="ctr"/>
                </a:tc>
                <a:tc>
                  <a:txBody>
                    <a:bodyPr/>
                    <a:lstStyle/>
                    <a:p>
                      <a:pPr algn="ctr"/>
                      <a:r>
                        <a:rPr lang="en-US" sz="1800" kern="1200" dirty="0">
                          <a:solidFill>
                            <a:schemeClr val="dk1"/>
                          </a:solidFill>
                          <a:effectLst/>
                        </a:rPr>
                        <a:t>Snowy</a:t>
                      </a:r>
                      <a:r>
                        <a:rPr lang="en-US" dirty="0">
                          <a:effectLst/>
                        </a:rPr>
                        <a:t> </a:t>
                      </a:r>
                      <a:endParaRPr lang="en-US" dirty="0"/>
                    </a:p>
                  </a:txBody>
                  <a:tcPr anchor="ctr"/>
                </a:tc>
                <a:tc>
                  <a:txBody>
                    <a:bodyPr/>
                    <a:lstStyle/>
                    <a:p>
                      <a:pPr algn="ctr"/>
                      <a:r>
                        <a:rPr lang="en-US" sz="1800" kern="1200" dirty="0">
                          <a:solidFill>
                            <a:schemeClr val="dk1"/>
                          </a:solidFill>
                          <a:effectLst/>
                        </a:rPr>
                        <a:t>30</a:t>
                      </a:r>
                      <a:r>
                        <a:rPr lang="en-US" dirty="0">
                          <a:effectLst/>
                        </a:rPr>
                        <a:t> </a:t>
                      </a:r>
                      <a:endParaRPr lang="en-US" dirty="0"/>
                    </a:p>
                  </a:txBody>
                  <a:tcPr anchor="ctr"/>
                </a:tc>
                <a:tc>
                  <a:txBody>
                    <a:bodyPr/>
                    <a:lstStyle/>
                    <a:p>
                      <a:pPr algn="ctr"/>
                      <a:r>
                        <a:rPr lang="en-US" sz="1800" kern="1200" dirty="0">
                          <a:solidFill>
                            <a:schemeClr val="dk1"/>
                          </a:solidFill>
                          <a:effectLst/>
                        </a:rPr>
                        <a:t>2PM</a:t>
                      </a:r>
                      <a:r>
                        <a:rPr lang="en-US" dirty="0">
                          <a:effectLst/>
                        </a:rPr>
                        <a:t> </a:t>
                      </a:r>
                      <a:endParaRPr lang="en-US" dirty="0"/>
                    </a:p>
                  </a:txBody>
                  <a:tcPr anchor="ctr"/>
                </a:tc>
                <a:tc>
                  <a:txBody>
                    <a:bodyPr/>
                    <a:lstStyle/>
                    <a:p>
                      <a:pPr algn="ctr"/>
                      <a:r>
                        <a:rPr lang="en-US" sz="1800" kern="1200" dirty="0">
                          <a:solidFill>
                            <a:schemeClr val="dk1"/>
                          </a:solidFill>
                          <a:effectLst/>
                        </a:rPr>
                        <a:t>Coffee House</a:t>
                      </a:r>
                      <a:r>
                        <a:rPr lang="en-US" dirty="0">
                          <a:effectLst/>
                        </a:rPr>
                        <a:t> </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r>
                        <a:rPr lang="en-US" sz="1800" kern="1200" dirty="0">
                          <a:solidFill>
                            <a:schemeClr val="dk1"/>
                          </a:solidFill>
                          <a:effectLst/>
                        </a:rPr>
                        <a:t>36</a:t>
                      </a:r>
                      <a:r>
                        <a:rPr lang="en-US" dirty="0">
                          <a:effectLst/>
                        </a:rPr>
                        <a:t> </a:t>
                      </a:r>
                      <a:endParaRPr lang="en-US" dirty="0"/>
                    </a:p>
                  </a:txBody>
                  <a:tcPr anchor="ctr"/>
                </a:tc>
                <a:tc>
                  <a:txBody>
                    <a:bodyPr/>
                    <a:lstStyle/>
                    <a:p>
                      <a:pPr algn="ctr"/>
                      <a:r>
                        <a:rPr lang="en-US" sz="1800" kern="1200" dirty="0">
                          <a:solidFill>
                            <a:schemeClr val="dk1"/>
                          </a:solidFill>
                          <a:effectLst/>
                        </a:rPr>
                        <a:t>Married partner</a:t>
                      </a:r>
                      <a:r>
                        <a:rPr lang="en-US" dirty="0">
                          <a:effectLst/>
                        </a:rPr>
                        <a:t> </a:t>
                      </a:r>
                      <a:endParaRPr lang="en-US" dirty="0"/>
                    </a:p>
                  </a:txBody>
                  <a:tcPr anchor="ctr"/>
                </a:tc>
                <a:extLst>
                  <a:ext uri="{0D108BD9-81ED-4DB2-BD59-A6C34878D82A}">
                    <a16:rowId xmlns:a16="http://schemas.microsoft.com/office/drawing/2014/main" val="4002130221"/>
                  </a:ext>
                </a:extLst>
              </a:tr>
              <a:tr h="591113">
                <a:tc>
                  <a:txBody>
                    <a:bodyPr/>
                    <a:lstStyle/>
                    <a:p>
                      <a:pPr algn="ctr"/>
                      <a:endParaRPr lang="en-US" dirty="0"/>
                    </a:p>
                  </a:txBody>
                  <a:tcPr anchor="ctr"/>
                </a:tc>
                <a:tc>
                  <a:txBody>
                    <a:bodyPr/>
                    <a:lstStyle/>
                    <a:p>
                      <a:pPr algn="ctr"/>
                      <a:r>
                        <a:rPr lang="en-US" sz="1800" kern="1200" dirty="0">
                          <a:solidFill>
                            <a:schemeClr val="dk1"/>
                          </a:solidFill>
                          <a:effectLst/>
                        </a:rPr>
                        <a:t>Partner </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sz="1800" kern="1200" dirty="0">
                          <a:solidFill>
                            <a:schemeClr val="dk1"/>
                          </a:solidFill>
                          <a:effectLst/>
                        </a:rPr>
                        <a:t>6PM</a:t>
                      </a:r>
                      <a:r>
                        <a:rPr lang="en-US" dirty="0">
                          <a:effectLst/>
                        </a:rPr>
                        <a:t> </a:t>
                      </a:r>
                      <a:endParaRPr lang="en-US" dirty="0"/>
                    </a:p>
                  </a:txBody>
                  <a:tcPr anchor="ctr"/>
                </a:tc>
                <a:tc>
                  <a:txBody>
                    <a:bodyPr/>
                    <a:lstStyle/>
                    <a:p>
                      <a:pPr algn="ctr"/>
                      <a:r>
                        <a:rPr lang="en-US" sz="1800" kern="1200" dirty="0">
                          <a:solidFill>
                            <a:schemeClr val="dk1"/>
                          </a:solidFill>
                          <a:effectLst/>
                        </a:rPr>
                        <a:t>Bar</a:t>
                      </a:r>
                      <a:r>
                        <a:rPr lang="en-US" dirty="0">
                          <a:effectLst/>
                        </a:rPr>
                        <a:t> </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sz="1800" kern="1200" dirty="0">
                          <a:solidFill>
                            <a:schemeClr val="dk1"/>
                          </a:solidFill>
                          <a:effectLst/>
                        </a:rPr>
                        <a:t>46</a:t>
                      </a:r>
                      <a:r>
                        <a:rPr lang="en-US" dirty="0">
                          <a:effectLst/>
                        </a:rPr>
                        <a:t> </a:t>
                      </a:r>
                      <a:endParaRPr lang="en-US" dirty="0"/>
                    </a:p>
                  </a:txBody>
                  <a:tcPr anchor="ctr"/>
                </a:tc>
                <a:tc>
                  <a:txBody>
                    <a:bodyPr/>
                    <a:lstStyle/>
                    <a:p>
                      <a:pPr algn="ctr"/>
                      <a:r>
                        <a:rPr lang="en-US" sz="1800" kern="1200" dirty="0">
                          <a:solidFill>
                            <a:schemeClr val="dk1"/>
                          </a:solidFill>
                          <a:effectLst/>
                        </a:rPr>
                        <a:t>Divorced</a:t>
                      </a:r>
                      <a:r>
                        <a:rPr lang="en-US" dirty="0">
                          <a:effectLst/>
                        </a:rPr>
                        <a:t> </a:t>
                      </a:r>
                      <a:endParaRPr lang="en-US" dirty="0"/>
                    </a:p>
                  </a:txBody>
                  <a:tcPr anchor="ctr"/>
                </a:tc>
                <a:extLst>
                  <a:ext uri="{0D108BD9-81ED-4DB2-BD59-A6C34878D82A}">
                    <a16:rowId xmlns:a16="http://schemas.microsoft.com/office/drawing/2014/main" val="2934603457"/>
                  </a:ext>
                </a:extLst>
              </a:tr>
              <a:tr h="591113">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sz="1800" kern="1200" dirty="0">
                          <a:solidFill>
                            <a:schemeClr val="dk1"/>
                          </a:solidFill>
                          <a:effectLst/>
                          <a:latin typeface="+mn-lt"/>
                          <a:ea typeface="+mn-ea"/>
                          <a:cs typeface="+mn-cs"/>
                        </a:rPr>
                        <a:t>10PM</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Carry out &amp; Take away</a:t>
                      </a:r>
                      <a:r>
                        <a:rPr lang="en-US" dirty="0">
                          <a:effectLst/>
                        </a:rPr>
                        <a:t> </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sz="1800" kern="1200" dirty="0">
                          <a:solidFill>
                            <a:schemeClr val="dk1"/>
                          </a:solidFill>
                          <a:effectLst/>
                          <a:latin typeface="+mn-lt"/>
                          <a:ea typeface="+mn-ea"/>
                          <a:cs typeface="+mn-cs"/>
                        </a:rPr>
                        <a:t>50plus</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Widowed</a:t>
                      </a:r>
                      <a:r>
                        <a:rPr lang="en-US" dirty="0">
                          <a:effectLst/>
                        </a:rPr>
                        <a:t> </a:t>
                      </a:r>
                      <a:endParaRPr lang="en-US" dirty="0"/>
                    </a:p>
                  </a:txBody>
                  <a:tcPr anchor="ctr"/>
                </a:tc>
                <a:extLst>
                  <a:ext uri="{0D108BD9-81ED-4DB2-BD59-A6C34878D82A}">
                    <a16:rowId xmlns:a16="http://schemas.microsoft.com/office/drawing/2014/main" val="1541225424"/>
                  </a:ext>
                </a:extLst>
              </a:tr>
            </a:tbl>
          </a:graphicData>
        </a:graphic>
      </p:graphicFrame>
    </p:spTree>
    <p:extLst>
      <p:ext uri="{BB962C8B-B14F-4D97-AF65-F5344CB8AC3E}">
        <p14:creationId xmlns:p14="http://schemas.microsoft.com/office/powerpoint/2010/main" val="101090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3B7A-E7B9-D348-964D-E64A4DB0B72F}"/>
              </a:ext>
            </a:extLst>
          </p:cNvPr>
          <p:cNvSpPr>
            <a:spLocks noGrp="1"/>
          </p:cNvSpPr>
          <p:nvPr>
            <p:ph type="title"/>
          </p:nvPr>
        </p:nvSpPr>
        <p:spPr/>
        <p:txBody>
          <a:bodyPr/>
          <a:lstStyle/>
          <a:p>
            <a:r>
              <a:rPr lang="en-US" dirty="0"/>
              <a:t>Features</a:t>
            </a:r>
          </a:p>
        </p:txBody>
      </p:sp>
      <p:sp>
        <p:nvSpPr>
          <p:cNvPr id="3" name="Footer Placeholder 2">
            <a:extLst>
              <a:ext uri="{FF2B5EF4-FFF2-40B4-BE49-F238E27FC236}">
                <a16:creationId xmlns:a16="http://schemas.microsoft.com/office/drawing/2014/main" id="{66D72E86-470D-CB4F-8A3B-C77E8C010AAE}"/>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BCCD210-35FE-3945-8630-F29DECE212A4}"/>
              </a:ext>
            </a:extLst>
          </p:cNvPr>
          <p:cNvSpPr>
            <a:spLocks noGrp="1"/>
          </p:cNvSpPr>
          <p:nvPr>
            <p:ph type="sldNum" sz="quarter" idx="12"/>
          </p:nvPr>
        </p:nvSpPr>
        <p:spPr/>
        <p:txBody>
          <a:bodyPr/>
          <a:lstStyle/>
          <a:p>
            <a:fld id="{0FD50806-BABF-4915-9689-3B9956D1C75C}" type="slidenum">
              <a:rPr lang="en-US" smtClean="0"/>
              <a:pPr/>
              <a:t>7</a:t>
            </a:fld>
            <a:endParaRPr lang="en-US" dirty="0"/>
          </a:p>
        </p:txBody>
      </p:sp>
      <p:graphicFrame>
        <p:nvGraphicFramePr>
          <p:cNvPr id="8" name="Table 8">
            <a:extLst>
              <a:ext uri="{FF2B5EF4-FFF2-40B4-BE49-F238E27FC236}">
                <a16:creationId xmlns:a16="http://schemas.microsoft.com/office/drawing/2014/main" id="{79DB5B30-7171-F940-ABFF-AACCE87EDD33}"/>
              </a:ext>
            </a:extLst>
          </p:cNvPr>
          <p:cNvGraphicFramePr>
            <a:graphicFrameLocks noGrp="1"/>
          </p:cNvGraphicFramePr>
          <p:nvPr>
            <p:extLst>
              <p:ext uri="{D42A27DB-BD31-4B8C-83A1-F6EECF244321}">
                <p14:modId xmlns:p14="http://schemas.microsoft.com/office/powerpoint/2010/main" val="3349244534"/>
              </p:ext>
            </p:extLst>
          </p:nvPr>
        </p:nvGraphicFramePr>
        <p:xfrm>
          <a:off x="563260" y="1621470"/>
          <a:ext cx="11065480" cy="4291186"/>
        </p:xfrm>
        <a:graphic>
          <a:graphicData uri="http://schemas.openxmlformats.org/drawingml/2006/table">
            <a:tbl>
              <a:tblPr firstRow="1" bandRow="1">
                <a:tableStyleId>{073A0DAA-6AF3-43AB-8588-CEC1D06C72B9}</a:tableStyleId>
              </a:tblPr>
              <a:tblGrid>
                <a:gridCol w="1193481">
                  <a:extLst>
                    <a:ext uri="{9D8B030D-6E8A-4147-A177-3AD203B41FA5}">
                      <a16:colId xmlns:a16="http://schemas.microsoft.com/office/drawing/2014/main" val="3048835239"/>
                    </a:ext>
                  </a:extLst>
                </a:gridCol>
                <a:gridCol w="1019615">
                  <a:extLst>
                    <a:ext uri="{9D8B030D-6E8A-4147-A177-3AD203B41FA5}">
                      <a16:colId xmlns:a16="http://schemas.microsoft.com/office/drawing/2014/main" val="4044309511"/>
                    </a:ext>
                  </a:extLst>
                </a:gridCol>
                <a:gridCol w="1106548">
                  <a:extLst>
                    <a:ext uri="{9D8B030D-6E8A-4147-A177-3AD203B41FA5}">
                      <a16:colId xmlns:a16="http://schemas.microsoft.com/office/drawing/2014/main" val="2039832408"/>
                    </a:ext>
                  </a:extLst>
                </a:gridCol>
                <a:gridCol w="802232">
                  <a:extLst>
                    <a:ext uri="{9D8B030D-6E8A-4147-A177-3AD203B41FA5}">
                      <a16:colId xmlns:a16="http://schemas.microsoft.com/office/drawing/2014/main" val="2521107948"/>
                    </a:ext>
                  </a:extLst>
                </a:gridCol>
                <a:gridCol w="1076445">
                  <a:extLst>
                    <a:ext uri="{9D8B030D-6E8A-4147-A177-3AD203B41FA5}">
                      <a16:colId xmlns:a16="http://schemas.microsoft.com/office/drawing/2014/main" val="1659147233"/>
                    </a:ext>
                  </a:extLst>
                </a:gridCol>
                <a:gridCol w="1053296">
                  <a:extLst>
                    <a:ext uri="{9D8B030D-6E8A-4147-A177-3AD203B41FA5}">
                      <a16:colId xmlns:a16="http://schemas.microsoft.com/office/drawing/2014/main" val="306683096"/>
                    </a:ext>
                  </a:extLst>
                </a:gridCol>
                <a:gridCol w="1122745">
                  <a:extLst>
                    <a:ext uri="{9D8B030D-6E8A-4147-A177-3AD203B41FA5}">
                      <a16:colId xmlns:a16="http://schemas.microsoft.com/office/drawing/2014/main" val="3431859665"/>
                    </a:ext>
                  </a:extLst>
                </a:gridCol>
                <a:gridCol w="1088020">
                  <a:extLst>
                    <a:ext uri="{9D8B030D-6E8A-4147-A177-3AD203B41FA5}">
                      <a16:colId xmlns:a16="http://schemas.microsoft.com/office/drawing/2014/main" val="4211696712"/>
                    </a:ext>
                  </a:extLst>
                </a:gridCol>
                <a:gridCol w="1215342">
                  <a:extLst>
                    <a:ext uri="{9D8B030D-6E8A-4147-A177-3AD203B41FA5}">
                      <a16:colId xmlns:a16="http://schemas.microsoft.com/office/drawing/2014/main" val="1792534755"/>
                    </a:ext>
                  </a:extLst>
                </a:gridCol>
                <a:gridCol w="1387756">
                  <a:extLst>
                    <a:ext uri="{9D8B030D-6E8A-4147-A177-3AD203B41FA5}">
                      <a16:colId xmlns:a16="http://schemas.microsoft.com/office/drawing/2014/main" val="2840312760"/>
                    </a:ext>
                  </a:extLst>
                </a:gridCol>
              </a:tblGrid>
              <a:tr h="591113">
                <a:tc>
                  <a:txBody>
                    <a:bodyPr/>
                    <a:lstStyle/>
                    <a:p>
                      <a:pPr algn="ctr"/>
                      <a:r>
                        <a:rPr lang="en-US" sz="1800" b="1" kern="1200" dirty="0">
                          <a:solidFill>
                            <a:schemeClr val="lt1"/>
                          </a:solidFill>
                          <a:effectLst/>
                          <a:latin typeface="+mn-lt"/>
                          <a:ea typeface="+mn-ea"/>
                          <a:cs typeface="+mn-cs"/>
                        </a:rPr>
                        <a:t>education</a:t>
                      </a:r>
                      <a:r>
                        <a:rPr lang="en-US" sz="1600" dirty="0">
                          <a:effectLst/>
                        </a:rPr>
                        <a:t>  </a:t>
                      </a:r>
                      <a:endParaRPr lang="en-US" sz="1600" dirty="0"/>
                    </a:p>
                  </a:txBody>
                  <a:tcPr anchor="ctr">
                    <a:solidFill>
                      <a:srgbClr val="CE295E"/>
                    </a:solidFill>
                  </a:tcPr>
                </a:tc>
                <a:tc>
                  <a:txBody>
                    <a:bodyPr/>
                    <a:lstStyle/>
                    <a:p>
                      <a:pPr algn="ctr"/>
                      <a:r>
                        <a:rPr lang="en-US" sz="1400" b="1" kern="1200" dirty="0">
                          <a:solidFill>
                            <a:schemeClr val="lt1"/>
                          </a:solidFill>
                          <a:effectLst/>
                          <a:latin typeface="+mn-lt"/>
                          <a:ea typeface="+mn-ea"/>
                          <a:cs typeface="+mn-cs"/>
                        </a:rPr>
                        <a:t>occupation</a:t>
                      </a:r>
                      <a:r>
                        <a:rPr lang="en-US" sz="1600" dirty="0">
                          <a:effectLst/>
                        </a:rPr>
                        <a:t> </a:t>
                      </a:r>
                      <a:endParaRPr lang="en-US" sz="1600" dirty="0"/>
                    </a:p>
                  </a:txBody>
                  <a:tcPr anchor="ctr">
                    <a:solidFill>
                      <a:srgbClr val="CE295E"/>
                    </a:solidFill>
                  </a:tcPr>
                </a:tc>
                <a:tc>
                  <a:txBody>
                    <a:bodyPr/>
                    <a:lstStyle/>
                    <a:p>
                      <a:pPr algn="ctr"/>
                      <a:r>
                        <a:rPr lang="en-US" sz="1800" b="1" kern="1200" dirty="0">
                          <a:solidFill>
                            <a:schemeClr val="lt1"/>
                          </a:solidFill>
                          <a:effectLst/>
                          <a:latin typeface="+mn-lt"/>
                          <a:ea typeface="+mn-ea"/>
                          <a:cs typeface="+mn-cs"/>
                        </a:rPr>
                        <a:t>income</a:t>
                      </a:r>
                      <a:r>
                        <a:rPr lang="en-US" sz="1600" dirty="0">
                          <a:effectLst/>
                        </a:rPr>
                        <a:t> </a:t>
                      </a:r>
                      <a:endParaRPr lang="en-US" sz="1600" dirty="0"/>
                    </a:p>
                  </a:txBody>
                  <a:tcPr anchor="ctr">
                    <a:solidFill>
                      <a:srgbClr val="CE295E"/>
                    </a:solidFill>
                  </a:tcPr>
                </a:tc>
                <a:tc>
                  <a:txBody>
                    <a:bodyPr/>
                    <a:lstStyle/>
                    <a:p>
                      <a:pPr algn="ctr"/>
                      <a:r>
                        <a:rPr lang="en-US" sz="1800" b="1" kern="1200" dirty="0">
                          <a:solidFill>
                            <a:schemeClr val="lt1"/>
                          </a:solidFill>
                          <a:effectLst/>
                          <a:latin typeface="+mn-lt"/>
                          <a:ea typeface="+mn-ea"/>
                          <a:cs typeface="+mn-cs"/>
                        </a:rPr>
                        <a:t>Bar</a:t>
                      </a:r>
                      <a:r>
                        <a:rPr lang="en-US" sz="1600" dirty="0">
                          <a:effectLst/>
                        </a:rPr>
                        <a:t> </a:t>
                      </a:r>
                      <a:endParaRPr lang="en-US" sz="1600" dirty="0"/>
                    </a:p>
                  </a:txBody>
                  <a:tcPr anchor="ctr">
                    <a:solidFill>
                      <a:srgbClr val="CE295E"/>
                    </a:solidFill>
                  </a:tcPr>
                </a:tc>
                <a:tc>
                  <a:txBody>
                    <a:bodyPr/>
                    <a:lstStyle/>
                    <a:p>
                      <a:pPr algn="ctr"/>
                      <a:r>
                        <a:rPr lang="en-US" sz="1200" b="1" kern="1200" dirty="0" err="1">
                          <a:solidFill>
                            <a:schemeClr val="lt1"/>
                          </a:solidFill>
                          <a:effectLst/>
                          <a:latin typeface="+mn-lt"/>
                          <a:ea typeface="+mn-ea"/>
                          <a:cs typeface="+mn-cs"/>
                        </a:rPr>
                        <a:t>CoffeeHouse</a:t>
                      </a:r>
                      <a:r>
                        <a:rPr lang="en-US" sz="1100" dirty="0">
                          <a:effectLst/>
                        </a:rPr>
                        <a:t> </a:t>
                      </a:r>
                      <a:endParaRPr lang="en-US" sz="1100" dirty="0"/>
                    </a:p>
                  </a:txBody>
                  <a:tcPr anchor="ctr">
                    <a:solidFill>
                      <a:srgbClr val="CE295E"/>
                    </a:solidFill>
                  </a:tcPr>
                </a:tc>
                <a:tc>
                  <a:txBody>
                    <a:bodyPr/>
                    <a:lstStyle/>
                    <a:p>
                      <a:pPr algn="ctr"/>
                      <a:r>
                        <a:rPr lang="en-US" sz="1200" b="1" kern="1200" dirty="0" err="1">
                          <a:solidFill>
                            <a:schemeClr val="lt1"/>
                          </a:solidFill>
                          <a:effectLst/>
                          <a:latin typeface="+mn-lt"/>
                          <a:ea typeface="+mn-ea"/>
                          <a:cs typeface="+mn-cs"/>
                        </a:rPr>
                        <a:t>CarryAway</a:t>
                      </a:r>
                      <a:r>
                        <a:rPr lang="en-US" sz="1100" dirty="0">
                          <a:effectLst/>
                        </a:rPr>
                        <a:t> </a:t>
                      </a:r>
                      <a:endParaRPr lang="en-US" sz="1100" dirty="0"/>
                    </a:p>
                  </a:txBody>
                  <a:tcPr anchor="ctr">
                    <a:solidFill>
                      <a:srgbClr val="CE295E"/>
                    </a:solidFill>
                  </a:tcPr>
                </a:tc>
                <a:tc>
                  <a:txBody>
                    <a:bodyPr/>
                    <a:lstStyle/>
                    <a:p>
                      <a:pPr algn="ctr"/>
                      <a:r>
                        <a:rPr lang="en-US" sz="1200" b="1" kern="1200" dirty="0">
                          <a:solidFill>
                            <a:schemeClr val="lt1"/>
                          </a:solidFill>
                          <a:effectLst/>
                          <a:latin typeface="+mn-lt"/>
                          <a:ea typeface="+mn-ea"/>
                          <a:cs typeface="+mn-cs"/>
                        </a:rPr>
                        <a:t>RestaurantLessThan20</a:t>
                      </a:r>
                      <a:r>
                        <a:rPr lang="en-US" sz="1100" dirty="0">
                          <a:effectLst/>
                        </a:rPr>
                        <a:t> </a:t>
                      </a:r>
                      <a:endParaRPr lang="en-US" sz="1100" dirty="0"/>
                    </a:p>
                  </a:txBody>
                  <a:tcPr anchor="ctr">
                    <a:solidFill>
                      <a:srgbClr val="CE295E"/>
                    </a:solidFill>
                  </a:tcPr>
                </a:tc>
                <a:tc>
                  <a:txBody>
                    <a:bodyPr/>
                    <a:lstStyle/>
                    <a:p>
                      <a:pPr algn="ctr"/>
                      <a:r>
                        <a:rPr lang="en-US" sz="1200" b="1" kern="1200" dirty="0">
                          <a:solidFill>
                            <a:schemeClr val="lt1"/>
                          </a:solidFill>
                          <a:effectLst/>
                          <a:latin typeface="+mn-lt"/>
                          <a:ea typeface="+mn-ea"/>
                          <a:cs typeface="+mn-cs"/>
                        </a:rPr>
                        <a:t>Restaurant20To50</a:t>
                      </a:r>
                      <a:r>
                        <a:rPr lang="en-US" sz="1100" dirty="0">
                          <a:effectLst/>
                        </a:rPr>
                        <a:t> </a:t>
                      </a:r>
                      <a:endParaRPr lang="en-US" sz="1100" dirty="0"/>
                    </a:p>
                  </a:txBody>
                  <a:tcPr anchor="ctr">
                    <a:solidFill>
                      <a:srgbClr val="CE295E"/>
                    </a:solidFill>
                  </a:tcPr>
                </a:tc>
                <a:tc>
                  <a:txBody>
                    <a:bodyPr/>
                    <a:lstStyle/>
                    <a:p>
                      <a:pPr algn="ctr"/>
                      <a:r>
                        <a:rPr lang="en-US" sz="1200" b="1" kern="1200" dirty="0">
                          <a:solidFill>
                            <a:schemeClr val="lt1"/>
                          </a:solidFill>
                          <a:effectLst/>
                          <a:latin typeface="+mn-lt"/>
                          <a:ea typeface="+mn-ea"/>
                          <a:cs typeface="+mn-cs"/>
                        </a:rPr>
                        <a:t>toCoupon_GEQ15min</a:t>
                      </a:r>
                      <a:r>
                        <a:rPr lang="en-US" sz="1100" dirty="0">
                          <a:effectLst/>
                        </a:rPr>
                        <a:t> </a:t>
                      </a:r>
                      <a:endParaRPr lang="en-US" sz="1100" dirty="0"/>
                    </a:p>
                  </a:txBody>
                  <a:tcPr anchor="ctr">
                    <a:solidFill>
                      <a:srgbClr val="CE295E"/>
                    </a:solidFill>
                  </a:tcPr>
                </a:tc>
                <a:tc>
                  <a:txBody>
                    <a:bodyPr/>
                    <a:lstStyle/>
                    <a:p>
                      <a:pPr algn="ctr"/>
                      <a:r>
                        <a:rPr lang="en-US" sz="1200" b="1" kern="1200" dirty="0">
                          <a:solidFill>
                            <a:schemeClr val="lt1"/>
                          </a:solidFill>
                          <a:effectLst/>
                          <a:latin typeface="+mn-lt"/>
                          <a:ea typeface="+mn-ea"/>
                          <a:cs typeface="+mn-cs"/>
                        </a:rPr>
                        <a:t>toCoupon_GEQ25min</a:t>
                      </a:r>
                      <a:endParaRPr lang="en-US" sz="1100" dirty="0"/>
                    </a:p>
                  </a:txBody>
                  <a:tcPr anchor="ctr">
                    <a:solidFill>
                      <a:srgbClr val="CE295E"/>
                    </a:solidFill>
                  </a:tcPr>
                </a:tc>
                <a:extLst>
                  <a:ext uri="{0D108BD9-81ED-4DB2-BD59-A6C34878D82A}">
                    <a16:rowId xmlns:a16="http://schemas.microsoft.com/office/drawing/2014/main" val="3416330948"/>
                  </a:ext>
                </a:extLst>
              </a:tr>
              <a:tr h="591113">
                <a:tc>
                  <a:txBody>
                    <a:bodyPr/>
                    <a:lstStyle/>
                    <a:p>
                      <a:pPr algn="ctr"/>
                      <a:r>
                        <a:rPr lang="en-US" sz="1800" kern="1200" dirty="0">
                          <a:solidFill>
                            <a:schemeClr val="dk1"/>
                          </a:solidFill>
                          <a:effectLst/>
                          <a:latin typeface="+mn-lt"/>
                          <a:ea typeface="+mn-ea"/>
                          <a:cs typeface="+mn-cs"/>
                        </a:rPr>
                        <a:t>Some college - no degree</a:t>
                      </a:r>
                      <a:r>
                        <a:rPr lang="en-US" dirty="0">
                          <a:effectLst/>
                        </a:rPr>
                        <a:t> </a:t>
                      </a:r>
                      <a:endParaRPr lang="en-US" dirty="0"/>
                    </a:p>
                  </a:txBody>
                  <a:tcPr anchor="ctr"/>
                </a:tc>
                <a:tc>
                  <a:txBody>
                    <a:bodyPr/>
                    <a:lstStyle/>
                    <a:p>
                      <a:pPr algn="ctr"/>
                      <a:r>
                        <a:rPr lang="en-US" sz="1200" kern="1200" dirty="0">
                          <a:solidFill>
                            <a:schemeClr val="dk1"/>
                          </a:solidFill>
                          <a:effectLst/>
                          <a:latin typeface="+mn-lt"/>
                          <a:ea typeface="+mn-ea"/>
                          <a:cs typeface="+mn-cs"/>
                        </a:rPr>
                        <a:t>Unemployed</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 than $12500</a:t>
                      </a:r>
                      <a:r>
                        <a:rPr lang="en-US" dirty="0">
                          <a:effectLst/>
                        </a:rPr>
                        <a:t> </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never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never</a:t>
                      </a:r>
                    </a:p>
                  </a:txBody>
                  <a:tcPr anchor="ctr"/>
                </a:tc>
                <a:tc>
                  <a:txBody>
                    <a:bodyPr/>
                    <a:lstStyle/>
                    <a:p>
                      <a:pPr algn="ctr"/>
                      <a:r>
                        <a:rPr lang="en-US" sz="1800" kern="1200" dirty="0">
                          <a:solidFill>
                            <a:schemeClr val="dk1"/>
                          </a:solidFill>
                          <a:effectLst/>
                          <a:latin typeface="+mn-lt"/>
                          <a:ea typeface="+mn-ea"/>
                          <a:cs typeface="+mn-cs"/>
                        </a:rPr>
                        <a:t>never</a:t>
                      </a:r>
                      <a:endParaRPr lang="en-US" dirty="0"/>
                    </a:p>
                  </a:txBody>
                  <a:tcPr anchor="ctr"/>
                </a:tc>
                <a:tc>
                  <a:txBody>
                    <a:bodyPr/>
                    <a:lstStyle/>
                    <a:p>
                      <a:pPr algn="ctr"/>
                      <a:r>
                        <a:rPr lang="en-US" sz="1800" kern="1200" dirty="0">
                          <a:solidFill>
                            <a:schemeClr val="dk1"/>
                          </a:solidFill>
                          <a:effectLst/>
                          <a:latin typeface="+mn-lt"/>
                          <a:ea typeface="+mn-ea"/>
                          <a:cs typeface="+mn-cs"/>
                        </a:rPr>
                        <a:t>never</a:t>
                      </a:r>
                      <a:endParaRPr lang="en-US" dirty="0"/>
                    </a:p>
                  </a:txBody>
                  <a:tcPr anchor="ctr"/>
                </a:tc>
                <a:tc>
                  <a:txBody>
                    <a:bodyPr/>
                    <a:lstStyle/>
                    <a:p>
                      <a:pPr algn="ctr"/>
                      <a:r>
                        <a:rPr lang="en-US" sz="1800" kern="1200" dirty="0">
                          <a:solidFill>
                            <a:schemeClr val="dk1"/>
                          </a:solidFill>
                          <a:effectLst/>
                          <a:latin typeface="+mn-lt"/>
                          <a:ea typeface="+mn-ea"/>
                          <a:cs typeface="+mn-cs"/>
                        </a:rPr>
                        <a:t>never</a:t>
                      </a:r>
                      <a:endParaRPr lang="en-US" dirty="0"/>
                    </a:p>
                  </a:txBody>
                  <a:tcPr anchor="ctr"/>
                </a:tc>
                <a:tc>
                  <a:txBody>
                    <a:bodyPr/>
                    <a:lstStyle/>
                    <a:p>
                      <a:pPr algn="ctr"/>
                      <a:r>
                        <a:rPr lang="en-US" sz="1800" kern="1200" dirty="0">
                          <a:solidFill>
                            <a:schemeClr val="dk1"/>
                          </a:solidFill>
                          <a:effectLst/>
                          <a:latin typeface="+mn-lt"/>
                          <a:ea typeface="+mn-ea"/>
                          <a:cs typeface="+mn-cs"/>
                        </a:rPr>
                        <a:t>never</a:t>
                      </a:r>
                      <a:endParaRPr lang="en-US" dirty="0"/>
                    </a:p>
                  </a:txBody>
                  <a:tcPr anchor="ctr"/>
                </a:tc>
                <a:tc>
                  <a:txBody>
                    <a:bodyPr/>
                    <a:lstStyle/>
                    <a:p>
                      <a:pPr algn="ctr"/>
                      <a:r>
                        <a:rPr lang="en-US" sz="1800" kern="1200" dirty="0">
                          <a:solidFill>
                            <a:schemeClr val="dk1"/>
                          </a:solidFill>
                          <a:effectLst/>
                          <a:latin typeface="+mn-lt"/>
                          <a:ea typeface="+mn-ea"/>
                          <a:cs typeface="+mn-cs"/>
                        </a:rPr>
                        <a:t>never</a:t>
                      </a:r>
                      <a:endParaRPr lang="en-US" dirty="0"/>
                    </a:p>
                  </a:txBody>
                  <a:tcPr anchor="ctr"/>
                </a:tc>
                <a:extLst>
                  <a:ext uri="{0D108BD9-81ED-4DB2-BD59-A6C34878D82A}">
                    <a16:rowId xmlns:a16="http://schemas.microsoft.com/office/drawing/2014/main" val="2426461577"/>
                  </a:ext>
                </a:extLst>
              </a:tr>
              <a:tr h="591113">
                <a:tc>
                  <a:txBody>
                    <a:bodyPr/>
                    <a:lstStyle/>
                    <a:p>
                      <a:pPr algn="ctr"/>
                      <a:r>
                        <a:rPr lang="en-US" sz="1800" kern="1200" dirty="0">
                          <a:solidFill>
                            <a:schemeClr val="dk1"/>
                          </a:solidFill>
                          <a:effectLst/>
                          <a:latin typeface="+mn-lt"/>
                          <a:ea typeface="+mn-ea"/>
                          <a:cs typeface="+mn-cs"/>
                        </a:rPr>
                        <a:t>Bachelors degree</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Student</a:t>
                      </a:r>
                      <a:r>
                        <a:rPr lang="en-US" dirty="0">
                          <a:effectLst/>
                        </a:rPr>
                        <a:t> </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$12500 - $24999, </a:t>
                      </a:r>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less1</a:t>
                      </a:r>
                      <a:r>
                        <a:rPr lang="en-US" dirty="0">
                          <a:effectLst/>
                        </a:rPr>
                        <a:t> </a:t>
                      </a:r>
                      <a:endParaRPr lang="en-US" dirty="0"/>
                    </a:p>
                  </a:txBody>
                  <a:tcPr anchor="ctr"/>
                </a:tc>
                <a:extLst>
                  <a:ext uri="{0D108BD9-81ED-4DB2-BD59-A6C34878D82A}">
                    <a16:rowId xmlns:a16="http://schemas.microsoft.com/office/drawing/2014/main" val="3735302316"/>
                  </a:ext>
                </a:extLst>
              </a:tr>
              <a:tr h="591113">
                <a:tc>
                  <a:txBody>
                    <a:bodyPr/>
                    <a:lstStyle/>
                    <a:p>
                      <a:pPr algn="ctr"/>
                      <a:r>
                        <a:rPr lang="en-US" sz="1800" kern="1200" dirty="0">
                          <a:solidFill>
                            <a:schemeClr val="dk1"/>
                          </a:solidFill>
                          <a:effectLst/>
                          <a:latin typeface="+mn-lt"/>
                          <a:ea typeface="+mn-ea"/>
                          <a:cs typeface="+mn-cs"/>
                        </a:rPr>
                        <a:t>Associates degree</a:t>
                      </a:r>
                      <a:r>
                        <a:rPr lang="en-US" dirty="0">
                          <a:effectLst/>
                        </a:rPr>
                        <a:t>  </a:t>
                      </a:r>
                      <a:endParaRPr lang="en-US" dirty="0"/>
                    </a:p>
                  </a:txBody>
                  <a:tcPr anchor="ctr"/>
                </a:tc>
                <a:tc>
                  <a:txBody>
                    <a:bodyPr/>
                    <a:lstStyle/>
                    <a:p>
                      <a:pPr algn="ctr"/>
                      <a:r>
                        <a:rPr lang="en-US" sz="1200" kern="1200" dirty="0">
                          <a:solidFill>
                            <a:schemeClr val="dk1"/>
                          </a:solidFill>
                          <a:effectLst/>
                          <a:latin typeface="+mn-lt"/>
                          <a:ea typeface="+mn-ea"/>
                          <a:cs typeface="+mn-cs"/>
                        </a:rPr>
                        <a:t>Architecture &amp; Engineering</a:t>
                      </a:r>
                      <a:r>
                        <a:rPr lang="en-US" sz="1200" dirty="0">
                          <a:effectLst/>
                        </a:rPr>
                        <a:t> </a:t>
                      </a:r>
                      <a:endParaRPr 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$50000 - $62499,</a:t>
                      </a:r>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1~3</a:t>
                      </a:r>
                      <a:r>
                        <a:rPr lang="en-US" dirty="0">
                          <a:effectLst/>
                        </a:rPr>
                        <a:t> </a:t>
                      </a:r>
                      <a:endParaRPr lang="en-US" dirty="0"/>
                    </a:p>
                  </a:txBody>
                  <a:tcPr anchor="ctr"/>
                </a:tc>
                <a:extLst>
                  <a:ext uri="{0D108BD9-81ED-4DB2-BD59-A6C34878D82A}">
                    <a16:rowId xmlns:a16="http://schemas.microsoft.com/office/drawing/2014/main" val="4002130221"/>
                  </a:ext>
                </a:extLst>
              </a:tr>
              <a:tr h="591113">
                <a:tc>
                  <a:txBody>
                    <a:bodyPr/>
                    <a:lstStyle/>
                    <a:p>
                      <a:pPr algn="ctr"/>
                      <a:r>
                        <a:rPr lang="en-US" sz="1800" kern="1200" dirty="0">
                          <a:solidFill>
                            <a:schemeClr val="dk1"/>
                          </a:solidFill>
                          <a:effectLst/>
                          <a:latin typeface="+mn-lt"/>
                          <a:ea typeface="+mn-ea"/>
                          <a:cs typeface="+mn-cs"/>
                        </a:rPr>
                        <a:t>High School Graduate, </a:t>
                      </a:r>
                      <a:endParaRPr lang="en-US" dirty="0"/>
                    </a:p>
                  </a:txBody>
                  <a:tcPr anchor="ctr"/>
                </a:tc>
                <a:tc>
                  <a:txBody>
                    <a:bodyPr/>
                    <a:lstStyle/>
                    <a:p>
                      <a:pPr algn="ctr"/>
                      <a:r>
                        <a:rPr lang="en-US" sz="1800" kern="1200" dirty="0">
                          <a:solidFill>
                            <a:schemeClr val="dk1"/>
                          </a:solidFill>
                          <a:effectLst/>
                          <a:latin typeface="+mn-lt"/>
                          <a:ea typeface="+mn-ea"/>
                          <a:cs typeface="+mn-cs"/>
                        </a:rPr>
                        <a:t>Business &amp; Financial</a:t>
                      </a:r>
                      <a:r>
                        <a:rPr lang="en-US" dirty="0">
                          <a:effectLst/>
                        </a:rPr>
                        <a:t> </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$62500 - $74999, </a:t>
                      </a:r>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4~8</a:t>
                      </a:r>
                      <a:r>
                        <a:rPr lang="en-US" dirty="0">
                          <a:effectLst/>
                        </a:rPr>
                        <a:t> </a:t>
                      </a:r>
                      <a:endParaRPr lang="en-US" dirty="0"/>
                    </a:p>
                  </a:txBody>
                  <a:tcPr anchor="ctr"/>
                </a:tc>
                <a:extLst>
                  <a:ext uri="{0D108BD9-81ED-4DB2-BD59-A6C34878D82A}">
                    <a16:rowId xmlns:a16="http://schemas.microsoft.com/office/drawing/2014/main" val="2934603457"/>
                  </a:ext>
                </a:extLst>
              </a:tr>
              <a:tr h="591113">
                <a:tc>
                  <a:txBody>
                    <a:bodyPr/>
                    <a:lstStyle/>
                    <a:p>
                      <a:pPr algn="ctr"/>
                      <a:r>
                        <a:rPr lang="en-US" dirty="0"/>
                        <a:t>………….</a:t>
                      </a:r>
                    </a:p>
                  </a:txBody>
                  <a:tcPr anchor="ctr"/>
                </a:tc>
                <a:tc>
                  <a:txBody>
                    <a:bodyPr/>
                    <a:lstStyle/>
                    <a:p>
                      <a:pPr algn="ctr"/>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t>
                      </a:r>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tc>
                  <a:txBody>
                    <a:bodyPr/>
                    <a:lstStyle/>
                    <a:p>
                      <a:pPr algn="ctr"/>
                      <a:r>
                        <a:rPr lang="en-US" sz="1800" kern="1200" dirty="0">
                          <a:solidFill>
                            <a:schemeClr val="dk1"/>
                          </a:solidFill>
                          <a:effectLst/>
                          <a:latin typeface="+mn-lt"/>
                          <a:ea typeface="+mn-ea"/>
                          <a:cs typeface="+mn-cs"/>
                        </a:rPr>
                        <a:t>gt8</a:t>
                      </a:r>
                      <a:r>
                        <a:rPr lang="en-US" dirty="0">
                          <a:effectLst/>
                        </a:rPr>
                        <a:t> </a:t>
                      </a:r>
                      <a:endParaRPr lang="en-US" dirty="0"/>
                    </a:p>
                  </a:txBody>
                  <a:tcPr anchor="ctr"/>
                </a:tc>
                <a:extLst>
                  <a:ext uri="{0D108BD9-81ED-4DB2-BD59-A6C34878D82A}">
                    <a16:rowId xmlns:a16="http://schemas.microsoft.com/office/drawing/2014/main" val="2805613547"/>
                  </a:ext>
                </a:extLst>
              </a:tr>
            </a:tbl>
          </a:graphicData>
        </a:graphic>
      </p:graphicFrame>
    </p:spTree>
    <p:extLst>
      <p:ext uri="{BB962C8B-B14F-4D97-AF65-F5344CB8AC3E}">
        <p14:creationId xmlns:p14="http://schemas.microsoft.com/office/powerpoint/2010/main" val="1232587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A799-15D1-4675-B741-EFFE4C63BC04}"/>
              </a:ext>
            </a:extLst>
          </p:cNvPr>
          <p:cNvSpPr>
            <a:spLocks noGrp="1"/>
          </p:cNvSpPr>
          <p:nvPr>
            <p:ph type="title"/>
          </p:nvPr>
        </p:nvSpPr>
        <p:spPr>
          <a:xfrm>
            <a:off x="838200" y="2971952"/>
            <a:ext cx="10515600" cy="914096"/>
          </a:xfrm>
        </p:spPr>
        <p:txBody>
          <a:bodyPr/>
          <a:lstStyle/>
          <a:p>
            <a:r>
              <a:rPr lang="en-US" sz="6600" dirty="0"/>
              <a:t>Pre-Processing:</a:t>
            </a:r>
          </a:p>
        </p:txBody>
      </p:sp>
      <p:sp>
        <p:nvSpPr>
          <p:cNvPr id="3" name="Footer Placeholder 2">
            <a:extLst>
              <a:ext uri="{FF2B5EF4-FFF2-40B4-BE49-F238E27FC236}">
                <a16:creationId xmlns:a16="http://schemas.microsoft.com/office/drawing/2014/main" id="{91FF8A95-4F20-4DB1-ACEC-4381CFB507BC}"/>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0A3D1EEE-D021-4D52-9B93-B5C560B5DD6D}"/>
              </a:ext>
            </a:extLst>
          </p:cNvPr>
          <p:cNvSpPr>
            <a:spLocks noGrp="1"/>
          </p:cNvSpPr>
          <p:nvPr>
            <p:ph type="sldNum" sz="quarter" idx="12"/>
          </p:nvPr>
        </p:nvSpPr>
        <p:spPr/>
        <p:txBody>
          <a:bodyPr/>
          <a:lstStyle/>
          <a:p>
            <a:fld id="{0FD50806-BABF-4915-9689-3B9956D1C75C}" type="slidenum">
              <a:rPr lang="en-US" smtClean="0"/>
              <a:pPr/>
              <a:t>8</a:t>
            </a:fld>
            <a:endParaRPr lang="en-US" dirty="0"/>
          </a:p>
        </p:txBody>
      </p:sp>
    </p:spTree>
    <p:extLst>
      <p:ext uri="{BB962C8B-B14F-4D97-AF65-F5344CB8AC3E}">
        <p14:creationId xmlns:p14="http://schemas.microsoft.com/office/powerpoint/2010/main" val="55209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a:xfrm>
            <a:off x="838199" y="471788"/>
            <a:ext cx="10515600" cy="498598"/>
          </a:xfrm>
        </p:spPr>
        <p:txBody>
          <a:bodyPr/>
          <a:lstStyle/>
          <a:p>
            <a:r>
              <a:rPr lang="en-US" dirty="0"/>
              <a:t>Pre-Processing</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r>
              <a:rPr lang="en-US" dirty="0"/>
              <a:t>SAS TEAM</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9</a:t>
            </a:fld>
            <a:endParaRPr lang="en-US" dirty="0"/>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val="1"/>
              </a:ext>
            </a:extLst>
          </p:cNvPr>
          <p:cNvGrpSpPr/>
          <p:nvPr/>
        </p:nvGrpSpPr>
        <p:grpSpPr>
          <a:xfrm>
            <a:off x="304800" y="1577182"/>
            <a:ext cx="3419021" cy="4755000"/>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Showing the missing values</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4386489" y="1577182"/>
            <a:ext cx="3419021" cy="4755000"/>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Drop (car) feature</a:t>
              </a: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0" name="Group 179">
            <a:extLst>
              <a:ext uri="{FF2B5EF4-FFF2-40B4-BE49-F238E27FC236}">
                <a16:creationId xmlns:a16="http://schemas.microsoft.com/office/drawing/2014/main" id="{93572988-C7FB-5D46-A036-DAEBA8083748}"/>
              </a:ext>
              <a:ext uri="{C183D7F6-B498-43B3-948B-1728B52AA6E4}">
                <adec:decorative xmlns:adec="http://schemas.microsoft.com/office/drawing/2017/decorative" val="1"/>
              </a:ext>
            </a:extLst>
          </p:cNvPr>
          <p:cNvGrpSpPr/>
          <p:nvPr/>
        </p:nvGrpSpPr>
        <p:grpSpPr>
          <a:xfrm>
            <a:off x="8498892" y="1579270"/>
            <a:ext cx="3419021" cy="4755000"/>
            <a:chOff x="304800" y="1577182"/>
            <a:chExt cx="3419021" cy="2214588"/>
          </a:xfrm>
          <a:effectLst>
            <a:outerShdw blurRad="50800" dist="38100" dir="5400000" algn="t" rotWithShape="0">
              <a:prstClr val="black">
                <a:alpha val="20000"/>
              </a:prstClr>
            </a:outerShdw>
          </a:effectLst>
        </p:grpSpPr>
        <p:sp>
          <p:nvSpPr>
            <p:cNvPr id="181" name="Rectangle 180">
              <a:extLst>
                <a:ext uri="{FF2B5EF4-FFF2-40B4-BE49-F238E27FC236}">
                  <a16:creationId xmlns:a16="http://schemas.microsoft.com/office/drawing/2014/main" id="{88575E3D-0A21-434F-AD18-9F05E136B7F8}"/>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2" name="Rectangle 181">
              <a:extLst>
                <a:ext uri="{FF2B5EF4-FFF2-40B4-BE49-F238E27FC236}">
                  <a16:creationId xmlns:a16="http://schemas.microsoft.com/office/drawing/2014/main" id="{F859D2E9-7CF7-F24A-8BAF-400AE7811D61}"/>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Drop any record with missing value</a:t>
              </a:r>
            </a:p>
          </p:txBody>
        </p:sp>
      </p:grpSp>
      <p:sp>
        <p:nvSpPr>
          <p:cNvPr id="191" name="Oval 190">
            <a:extLst>
              <a:ext uri="{FF2B5EF4-FFF2-40B4-BE49-F238E27FC236}">
                <a16:creationId xmlns:a16="http://schemas.microsoft.com/office/drawing/2014/main" id="{DDAF716F-FDDB-4745-AE22-AE195287DCD8}"/>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5" name="Group 194" descr="This is an icon of a credit card. ">
            <a:extLst>
              <a:ext uri="{FF2B5EF4-FFF2-40B4-BE49-F238E27FC236}">
                <a16:creationId xmlns:a16="http://schemas.microsoft.com/office/drawing/2014/main" id="{0EF938B8-2CF5-9A4D-A54A-16A54058B400}"/>
              </a:ext>
            </a:extLst>
          </p:cNvPr>
          <p:cNvGrpSpPr/>
          <p:nvPr/>
        </p:nvGrpSpPr>
        <p:grpSpPr>
          <a:xfrm>
            <a:off x="10033226" y="1470845"/>
            <a:ext cx="287338" cy="200025"/>
            <a:chOff x="877888" y="1966913"/>
            <a:chExt cx="287338" cy="200025"/>
          </a:xfrm>
          <a:solidFill>
            <a:schemeClr val="bg1"/>
          </a:solidFill>
        </p:grpSpPr>
        <p:sp>
          <p:nvSpPr>
            <p:cNvPr id="205" name="Freeform 433">
              <a:extLst>
                <a:ext uri="{FF2B5EF4-FFF2-40B4-BE49-F238E27FC236}">
                  <a16:creationId xmlns:a16="http://schemas.microsoft.com/office/drawing/2014/main" id="{91CFB8C9-8CCE-1F44-87E5-EEA17EC4BFA3}"/>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34">
              <a:extLst>
                <a:ext uri="{FF2B5EF4-FFF2-40B4-BE49-F238E27FC236}">
                  <a16:creationId xmlns:a16="http://schemas.microsoft.com/office/drawing/2014/main" id="{2967722B-A250-B541-8637-ACE1A7F0939C}"/>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435">
              <a:extLst>
                <a:ext uri="{FF2B5EF4-FFF2-40B4-BE49-F238E27FC236}">
                  <a16:creationId xmlns:a16="http://schemas.microsoft.com/office/drawing/2014/main" id="{CC22FE37-EB46-9349-BAE5-E32AD8879E6D}"/>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436">
              <a:extLst>
                <a:ext uri="{FF2B5EF4-FFF2-40B4-BE49-F238E27FC236}">
                  <a16:creationId xmlns:a16="http://schemas.microsoft.com/office/drawing/2014/main" id="{FE42BBF6-16F6-7040-8D87-0720E97C2D9D}"/>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437">
              <a:extLst>
                <a:ext uri="{FF2B5EF4-FFF2-40B4-BE49-F238E27FC236}">
                  <a16:creationId xmlns:a16="http://schemas.microsoft.com/office/drawing/2014/main" id="{7819D595-39FD-F148-8521-2C990CE2B130}"/>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438">
              <a:extLst>
                <a:ext uri="{FF2B5EF4-FFF2-40B4-BE49-F238E27FC236}">
                  <a16:creationId xmlns:a16="http://schemas.microsoft.com/office/drawing/2014/main" id="{83C2153C-AD5A-8244-A4F8-81721E138155}"/>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Rectangle 439">
              <a:extLst>
                <a:ext uri="{FF2B5EF4-FFF2-40B4-BE49-F238E27FC236}">
                  <a16:creationId xmlns:a16="http://schemas.microsoft.com/office/drawing/2014/main" id="{2D5D24EE-7FFB-1541-87D6-D296D0D9DFD1}"/>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440">
              <a:extLst>
                <a:ext uri="{FF2B5EF4-FFF2-40B4-BE49-F238E27FC236}">
                  <a16:creationId xmlns:a16="http://schemas.microsoft.com/office/drawing/2014/main" id="{65D8DB58-7CEE-F740-9A8C-2DE5D5F9205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Rectangle 441">
              <a:extLst>
                <a:ext uri="{FF2B5EF4-FFF2-40B4-BE49-F238E27FC236}">
                  <a16:creationId xmlns:a16="http://schemas.microsoft.com/office/drawing/2014/main" id="{FCE9F909-4907-B948-8A33-940F8DB2D019}"/>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442">
              <a:extLst>
                <a:ext uri="{FF2B5EF4-FFF2-40B4-BE49-F238E27FC236}">
                  <a16:creationId xmlns:a16="http://schemas.microsoft.com/office/drawing/2014/main" id="{13C4343A-67EC-0F44-B33A-E54590341D83}"/>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Rectangle 443">
              <a:extLst>
                <a:ext uri="{FF2B5EF4-FFF2-40B4-BE49-F238E27FC236}">
                  <a16:creationId xmlns:a16="http://schemas.microsoft.com/office/drawing/2014/main" id="{30DAF7F7-F005-9B4E-AE5C-607926E28FCC}"/>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444">
              <a:extLst>
                <a:ext uri="{FF2B5EF4-FFF2-40B4-BE49-F238E27FC236}">
                  <a16:creationId xmlns:a16="http://schemas.microsoft.com/office/drawing/2014/main" id="{AE747B12-9013-494E-A5A4-D69F944BBA16}"/>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Rectangle 445">
              <a:extLst>
                <a:ext uri="{FF2B5EF4-FFF2-40B4-BE49-F238E27FC236}">
                  <a16:creationId xmlns:a16="http://schemas.microsoft.com/office/drawing/2014/main" id="{36DC83F2-08D7-D548-8AC7-A3B0A251EDEB}"/>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446">
              <a:extLst>
                <a:ext uri="{FF2B5EF4-FFF2-40B4-BE49-F238E27FC236}">
                  <a16:creationId xmlns:a16="http://schemas.microsoft.com/office/drawing/2014/main" id="{C0A211A9-BE77-B549-BAE4-3A20AF38958C}"/>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Rectangle 447">
              <a:extLst>
                <a:ext uri="{FF2B5EF4-FFF2-40B4-BE49-F238E27FC236}">
                  <a16:creationId xmlns:a16="http://schemas.microsoft.com/office/drawing/2014/main" id="{EE6E94AD-F8E8-3841-BB36-527D8874B7FD}"/>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Rectangle 448">
              <a:extLst>
                <a:ext uri="{FF2B5EF4-FFF2-40B4-BE49-F238E27FC236}">
                  <a16:creationId xmlns:a16="http://schemas.microsoft.com/office/drawing/2014/main" id="{491727E3-B38D-574F-A35A-387E24221CBB}"/>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Rectangle 449">
              <a:extLst>
                <a:ext uri="{FF2B5EF4-FFF2-40B4-BE49-F238E27FC236}">
                  <a16:creationId xmlns:a16="http://schemas.microsoft.com/office/drawing/2014/main" id="{D167D6FE-CC70-5745-8B8F-488A2166EE4D}"/>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7" name="Picture 56" descr="Table&#10;&#10;Description automatically generated">
            <a:extLst>
              <a:ext uri="{FF2B5EF4-FFF2-40B4-BE49-F238E27FC236}">
                <a16:creationId xmlns:a16="http://schemas.microsoft.com/office/drawing/2014/main" id="{E76C1B5E-6485-0048-917F-A248C0FC2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897" y="2064407"/>
            <a:ext cx="2136213" cy="3449356"/>
          </a:xfrm>
          <a:prstGeom prst="rect">
            <a:avLst/>
          </a:prstGeom>
        </p:spPr>
      </p:pic>
      <p:pic>
        <p:nvPicPr>
          <p:cNvPr id="59" name="Picture 58" descr="Table&#10;&#10;Description automatically generated">
            <a:extLst>
              <a:ext uri="{FF2B5EF4-FFF2-40B4-BE49-F238E27FC236}">
                <a16:creationId xmlns:a16="http://schemas.microsoft.com/office/drawing/2014/main" id="{771F060F-8235-2F4B-AEF0-2DA607B15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25" y="2125048"/>
            <a:ext cx="2564071" cy="3446890"/>
          </a:xfrm>
          <a:prstGeom prst="rect">
            <a:avLst/>
          </a:prstGeom>
        </p:spPr>
      </p:pic>
      <p:pic>
        <p:nvPicPr>
          <p:cNvPr id="63" name="Picture 62" descr="Table&#10;&#10;Description automatically generated">
            <a:extLst>
              <a:ext uri="{FF2B5EF4-FFF2-40B4-BE49-F238E27FC236}">
                <a16:creationId xmlns:a16="http://schemas.microsoft.com/office/drawing/2014/main" id="{27DF074F-9ED2-DA4E-816C-D8D9870F2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3131" y="2123472"/>
            <a:ext cx="1855561" cy="3438805"/>
          </a:xfrm>
          <a:prstGeom prst="rect">
            <a:avLst/>
          </a:prstGeom>
        </p:spPr>
      </p:pic>
    </p:spTree>
    <p:extLst>
      <p:ext uri="{BB962C8B-B14F-4D97-AF65-F5344CB8AC3E}">
        <p14:creationId xmlns:p14="http://schemas.microsoft.com/office/powerpoint/2010/main" val="2442960004"/>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4119</TotalTime>
  <Words>1144</Words>
  <Application>Microsoft Macintosh PowerPoint</Application>
  <PresentationFormat>Widescreen</PresentationFormat>
  <Paragraphs>324</Paragraphs>
  <Slides>32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Courier New</vt:lpstr>
      <vt:lpstr>Segoe UI Light</vt:lpstr>
      <vt:lpstr>Office Theme</vt:lpstr>
      <vt:lpstr>Slide 1</vt:lpstr>
      <vt:lpstr>Slide 6</vt:lpstr>
      <vt:lpstr>Why this dataset?</vt:lpstr>
      <vt:lpstr>Our dataset</vt:lpstr>
      <vt:lpstr>Exploring the dataset:</vt:lpstr>
      <vt:lpstr>Features</vt:lpstr>
      <vt:lpstr>Features</vt:lpstr>
      <vt:lpstr>Pre-Processing:</vt:lpstr>
      <vt:lpstr>Pre-Processing</vt:lpstr>
      <vt:lpstr>Pre-Processing</vt:lpstr>
      <vt:lpstr>visualization :</vt:lpstr>
      <vt:lpstr>visualization</vt:lpstr>
      <vt:lpstr>Modeling:</vt:lpstr>
      <vt:lpstr>PowerPoint Presentation</vt:lpstr>
      <vt:lpstr>PowerPoint Presentation</vt:lpstr>
      <vt:lpstr>PowerPoint Presentation</vt:lpstr>
      <vt:lpstr>PowerPoint Presentation</vt:lpstr>
      <vt:lpstr>PowerPoint Presentation</vt:lpstr>
      <vt:lpstr>PowerPoint Presentation</vt:lpstr>
      <vt:lpstr>Results:</vt:lpstr>
      <vt:lpstr>KNN-Classifier</vt:lpstr>
      <vt:lpstr>Experiment:  KNN-regressor</vt:lpstr>
      <vt:lpstr>KNN-regressor Cross-validated</vt:lpstr>
      <vt:lpstr>Second:</vt:lpstr>
      <vt:lpstr>Random Forest</vt:lpstr>
      <vt:lpstr>Random forest</vt:lpstr>
      <vt:lpstr>Final results cross-validated:</vt:lpstr>
      <vt:lpstr>Other work:</vt:lpstr>
      <vt:lpstr>Other work:</vt:lpstr>
      <vt:lpstr>Slide 10</vt:lpstr>
      <vt:lpstr>Slide 10</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ABDELAZIZ MOHAMED ABDELLAHI</dc:creator>
  <cp:lastModifiedBy>ABDELAZIZ MOHAMED ABDELLAHI</cp:lastModifiedBy>
  <cp:revision>73</cp:revision>
  <dcterms:created xsi:type="dcterms:W3CDTF">2021-12-09T17:14:56Z</dcterms:created>
  <dcterms:modified xsi:type="dcterms:W3CDTF">2021-12-14T19:17:56Z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